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5" r:id="rId2"/>
    <p:sldId id="267" r:id="rId3"/>
    <p:sldId id="266" r:id="rId4"/>
    <p:sldId id="258" r:id="rId5"/>
    <p:sldId id="259" r:id="rId6"/>
    <p:sldId id="260" r:id="rId7"/>
    <p:sldId id="268" r:id="rId8"/>
    <p:sldId id="269" r:id="rId9"/>
    <p:sldId id="263" r:id="rId10"/>
  </p:sldIdLst>
  <p:sldSz cx="9144000" cy="6858000" type="screen4x3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98F"/>
    <a:srgbClr val="D9384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88201" autoAdjust="0"/>
  </p:normalViewPr>
  <p:slideViewPr>
    <p:cSldViewPr>
      <p:cViewPr varScale="1">
        <p:scale>
          <a:sx n="34" d="100"/>
          <a:sy n="34" d="100"/>
        </p:scale>
        <p:origin x="-84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8CD164-A1C8-4D6B-9508-C52659BCC5FD}" type="datetimeFigureOut">
              <a:rPr lang="x-none" smtClean="0"/>
              <a:pPr/>
              <a:t>9.12.2016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83FBAB-DBD6-4609-B5EC-C2FE1FA537B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642849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Potrebno </a:t>
            </a:r>
            <a:r>
              <a:rPr lang="sr-Latn-C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 obezbediti pouzdano i bezbedno utvrđivanje identiteta potpisnika elektronskog dokumenta i korisnika elektronske usluge. Osnov za to je tehnologija elektronskog potpisa. Takođe je potrebno postići da se elektronski dokument koristi kao original</a:t>
            </a:r>
            <a:endParaRPr lang="x-non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3FBAB-DBD6-4609-B5EC-C2FE1FA537BF}" type="slidenum">
              <a:rPr lang="x-none" smtClean="0"/>
              <a:pPr/>
              <a:t>4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0730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rtl="0">
              <a:buSzPct val="25000"/>
              <a:buNone/>
            </a:pPr>
            <a:r>
              <a:rPr lang="vi-VN" sz="1200" b="0" i="1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Zakon o elektronskom dokumentu,</a:t>
            </a:r>
            <a:r>
              <a:rPr lang="vi-VN" sz="12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„Službeni glasnik RS”, br. 51/2009</a:t>
            </a:r>
          </a:p>
          <a:p>
            <a:pPr marL="0" marR="0" lvl="0" indent="0" algn="l" rtl="0">
              <a:buSzPct val="25000"/>
              <a:buNone/>
            </a:pPr>
            <a:r>
              <a:rPr lang="vi-VN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Punovažan način komunikacije </a:t>
            </a:r>
          </a:p>
          <a:p>
            <a:pPr marL="0" marR="0" lvl="0" indent="0" algn="l" rtl="0">
              <a:buSzPct val="25000"/>
              <a:buNone/>
            </a:pPr>
            <a:r>
              <a:rPr lang="vi-VN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pravnom prometu Upravnom, Sudskom ili bilo kom drugom postupku</a:t>
            </a:r>
          </a:p>
          <a:p>
            <a:pPr marL="0" marR="0" lvl="0" indent="0" algn="l" rtl="0">
              <a:buSzPct val="25000"/>
              <a:buNone/>
            </a:pPr>
            <a:r>
              <a:rPr lang="vi-VN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Precizira se način izrade, razmene, dostave, kopiranja u papirnu formu</a:t>
            </a:r>
          </a:p>
          <a:p>
            <a:pPr marL="0" marR="0" lvl="0" indent="0" algn="l" rtl="0">
              <a:buSzPct val="25000"/>
              <a:buNone/>
            </a:pPr>
            <a:r>
              <a:rPr lang="vi-VN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Formira se zakonski okvir za vremenski žig</a:t>
            </a:r>
          </a:p>
          <a:p>
            <a:pPr marL="0" marR="0" lvl="0" indent="0" algn="l" rtl="0">
              <a:buSzPct val="25000"/>
              <a:buNone/>
            </a:pPr>
            <a:r>
              <a:rPr lang="vi-VN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Pitanje arhiviranja</a:t>
            </a:r>
          </a:p>
          <a:p>
            <a:endParaRPr lang="vi-VN" dirty="0" smtClean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Font typeface="Calibri"/>
              <a:buNone/>
            </a:pPr>
            <a:r>
              <a:rPr lang="vi-VN" sz="12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deo zakona koji se odnosi na čuvanje ovakvih dokumenata se poziva na regulativu vezanu za zakon o Arhivskoj građi, što je izazvalo nedoumice a samim tim u nedovoljnu primenu ovog zakona u praksi.</a:t>
            </a:r>
            <a:endParaRPr lang="vi-VN" sz="1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3FBAB-DBD6-4609-B5EC-C2FE1FA537BF}" type="slidenum">
              <a:rPr lang="x-none" smtClean="0"/>
              <a:pPr/>
              <a:t>5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216388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2A11-D2CD-450C-AA00-08CCFD1C8A8C}" type="datetimeFigureOut">
              <a:rPr lang="x-none" smtClean="0"/>
              <a:pPr/>
              <a:t>9.12.2016</a:t>
            </a:fld>
            <a:endParaRPr lang="x-non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DEC5254-C70B-4B3E-9D4E-EF150DB3B512}" type="slidenum">
              <a:rPr lang="x-none" smtClean="0"/>
              <a:pPr/>
              <a:t>‹#›</a:t>
            </a:fld>
            <a:endParaRPr lang="x-none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2A11-D2CD-450C-AA00-08CCFD1C8A8C}" type="datetimeFigureOut">
              <a:rPr lang="x-none" smtClean="0"/>
              <a:pPr/>
              <a:t>9.12.2016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5254-C70B-4B3E-9D4E-EF150DB3B512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2A11-D2CD-450C-AA00-08CCFD1C8A8C}" type="datetimeFigureOut">
              <a:rPr lang="x-none" smtClean="0"/>
              <a:pPr/>
              <a:t>9.12.2016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5254-C70B-4B3E-9D4E-EF150DB3B512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2A11-D2CD-450C-AA00-08CCFD1C8A8C}" type="datetimeFigureOut">
              <a:rPr lang="x-none" smtClean="0"/>
              <a:pPr/>
              <a:t>9.12.2016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5254-C70B-4B3E-9D4E-EF150DB3B512}" type="slidenum">
              <a:rPr lang="x-none" smtClean="0"/>
              <a:pPr/>
              <a:t>‹#›</a:t>
            </a:fld>
            <a:endParaRPr lang="x-none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>
            <a:lvl1pPr>
              <a:defRPr>
                <a:latin typeface="Cambria" panose="02040503050406030204" pitchFamily="18" charset="0"/>
              </a:defRPr>
            </a:lvl1pPr>
            <a:lvl2pPr>
              <a:defRPr>
                <a:latin typeface="Cambria" panose="02040503050406030204" pitchFamily="18" charset="0"/>
              </a:defRPr>
            </a:lvl2pPr>
            <a:lvl3pPr>
              <a:defRPr>
                <a:latin typeface="Cambria" panose="02040503050406030204" pitchFamily="18" charset="0"/>
              </a:defRPr>
            </a:lvl3pPr>
            <a:lvl4pPr>
              <a:defRPr>
                <a:latin typeface="Cambria" panose="02040503050406030204" pitchFamily="18" charset="0"/>
              </a:defRPr>
            </a:lvl4pPr>
            <a:lvl5pPr>
              <a:defRPr>
                <a:latin typeface="Cambria" panose="02040503050406030204" pitchFamily="18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2A11-D2CD-450C-AA00-08CCFD1C8A8C}" type="datetimeFigureOut">
              <a:rPr lang="x-none" smtClean="0"/>
              <a:pPr/>
              <a:t>9.12.2016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x-none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DEC5254-C70B-4B3E-9D4E-EF150DB3B512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2A11-D2CD-450C-AA00-08CCFD1C8A8C}" type="datetimeFigureOut">
              <a:rPr lang="x-none" smtClean="0"/>
              <a:pPr/>
              <a:t>9.12.2016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5254-C70B-4B3E-9D4E-EF150DB3B512}" type="slidenum">
              <a:rPr lang="x-none" smtClean="0"/>
              <a:pPr/>
              <a:t>‹#›</a:t>
            </a:fld>
            <a:endParaRPr lang="x-non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2A11-D2CD-450C-AA00-08CCFD1C8A8C}" type="datetimeFigureOut">
              <a:rPr lang="x-none" smtClean="0"/>
              <a:pPr/>
              <a:t>9.12.2016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5254-C70B-4B3E-9D4E-EF150DB3B512}" type="slidenum">
              <a:rPr lang="x-none" smtClean="0"/>
              <a:pPr/>
              <a:t>‹#›</a:t>
            </a:fld>
            <a:endParaRPr lang="x-none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2A11-D2CD-450C-AA00-08CCFD1C8A8C}" type="datetimeFigureOut">
              <a:rPr lang="x-none" smtClean="0"/>
              <a:pPr/>
              <a:t>9.12.2016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5254-C70B-4B3E-9D4E-EF150DB3B512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2A11-D2CD-450C-AA00-08CCFD1C8A8C}" type="datetimeFigureOut">
              <a:rPr lang="x-none" smtClean="0"/>
              <a:pPr/>
              <a:t>9.12.2016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5254-C70B-4B3E-9D4E-EF150DB3B512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2A11-D2CD-450C-AA00-08CCFD1C8A8C}" type="datetimeFigureOut">
              <a:rPr lang="x-none" smtClean="0"/>
              <a:pPr/>
              <a:t>9.12.2016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5254-C70B-4B3E-9D4E-EF150DB3B512}" type="slidenum">
              <a:rPr lang="x-none" smtClean="0"/>
              <a:pPr/>
              <a:t>‹#›</a:t>
            </a:fld>
            <a:endParaRPr lang="x-non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2A11-D2CD-450C-AA00-08CCFD1C8A8C}" type="datetimeFigureOut">
              <a:rPr lang="x-none" smtClean="0"/>
              <a:pPr/>
              <a:t>9.12.2016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DEC5254-C70B-4B3E-9D4E-EF150DB3B512}" type="slidenum">
              <a:rPr lang="x-none" smtClean="0"/>
              <a:pPr/>
              <a:t>‹#›</a:t>
            </a:fld>
            <a:endParaRPr lang="x-none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43B2A11-D2CD-450C-AA00-08CCFD1C8A8C}" type="datetimeFigureOut">
              <a:rPr lang="x-none" smtClean="0"/>
              <a:pPr/>
              <a:t>9.12.2016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x-none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DEC5254-C70B-4B3E-9D4E-EF150DB3B512}" type="slidenum">
              <a:rPr lang="x-none" smtClean="0"/>
              <a:pPr/>
              <a:t>‹#›</a:t>
            </a:fld>
            <a:endParaRPr 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4221088"/>
            <a:ext cx="6400800" cy="579512"/>
          </a:xfrm>
        </p:spPr>
        <p:txBody>
          <a:bodyPr/>
          <a:lstStyle/>
          <a:p>
            <a:r>
              <a:rPr lang="sr-Latn-CS" dirty="0" smtClean="0"/>
              <a:t>ALEKSANDAR IVIĆ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IT kao mehanizam za efektivniji i efikasniji rad lokalne </a:t>
            </a:r>
            <a:r>
              <a:rPr lang="sr-Latn-RS" dirty="0" err="1" smtClean="0"/>
              <a:t>administracij</a:t>
            </a:r>
            <a:r>
              <a:rPr lang="en-US" dirty="0" smtClean="0"/>
              <a:t>e</a:t>
            </a:r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Za</a:t>
            </a:r>
            <a:r>
              <a:rPr lang="sr-Latn-RS" dirty="0" smtClean="0"/>
              <a:t>što IT?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RS" dirty="0" smtClean="0"/>
              <a:t>Dostupan</a:t>
            </a:r>
          </a:p>
          <a:p>
            <a:r>
              <a:rPr lang="sr-Latn-RS" dirty="0" smtClean="0"/>
              <a:t>Jeftin</a:t>
            </a:r>
          </a:p>
          <a:p>
            <a:r>
              <a:rPr lang="sr-Latn-RS" dirty="0" smtClean="0"/>
              <a:t>Prihvaćen u državnoj upravi</a:t>
            </a:r>
          </a:p>
          <a:p>
            <a:r>
              <a:rPr lang="sr-Latn-RS" dirty="0" smtClean="0"/>
              <a:t>Cena/</a:t>
            </a:r>
            <a:r>
              <a:rPr lang="sr-Latn-RS" dirty="0" err="1" smtClean="0"/>
              <a:t>benefit</a:t>
            </a:r>
            <a:r>
              <a:rPr lang="en-US" dirty="0"/>
              <a:t> </a:t>
            </a:r>
            <a:r>
              <a:rPr lang="en-US" dirty="0" smtClean="0"/>
              <a:t>odnos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41548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92"/>
          <p:cNvSpPr/>
          <p:nvPr/>
        </p:nvSpPr>
        <p:spPr>
          <a:xfrm>
            <a:off x="6084168" y="4581128"/>
            <a:ext cx="3059832" cy="2276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Zašto eUprava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vi-VN" sz="3200" dirty="0" smtClean="0"/>
              <a:t>Elektronska uprava obezbeđuje građanima i privredi jednostavnije i brže obavljanje poslova pred organima državne uprave</a:t>
            </a:r>
          </a:p>
          <a:p>
            <a:r>
              <a:rPr lang="vi-VN" sz="3200" dirty="0" smtClean="0"/>
              <a:t>Povećava transparentnost i odgovornost, što za posledicu ima i smanjenje korupcije</a:t>
            </a:r>
          </a:p>
          <a:p>
            <a:r>
              <a:rPr lang="vi-VN" sz="3200" dirty="0" smtClean="0"/>
              <a:t>Vodi ka promeni propisa i zakona, </a:t>
            </a:r>
            <a:br>
              <a:rPr lang="vi-VN" sz="3200" dirty="0" smtClean="0"/>
            </a:br>
            <a:r>
              <a:rPr lang="vi-VN" sz="3200" dirty="0" smtClean="0"/>
              <a:t>organizacije, postupaka i načina rada</a:t>
            </a:r>
            <a:br>
              <a:rPr lang="vi-VN" sz="3200" dirty="0" smtClean="0"/>
            </a:br>
            <a:r>
              <a:rPr lang="vi-VN" sz="3200" dirty="0" smtClean="0"/>
              <a:t>organa vlasti zarad efikasnosti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2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Preduslovi za realizaciju eUprave</a:t>
            </a:r>
            <a:endParaRPr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997152"/>
          </a:xfrm>
        </p:spPr>
        <p:txBody>
          <a:bodyPr>
            <a:normAutofit/>
          </a:bodyPr>
          <a:lstStyle/>
          <a:p>
            <a:r>
              <a:rPr lang="x-none" sz="3600" dirty="0" smtClean="0"/>
              <a:t>Infrastruktura</a:t>
            </a:r>
          </a:p>
          <a:p>
            <a:pPr lvl="1"/>
            <a:r>
              <a:rPr lang="x-none" dirty="0" smtClean="0"/>
              <a:t>Komunikaciona</a:t>
            </a:r>
            <a:r>
              <a:rPr lang="en-US" dirty="0" smtClean="0"/>
              <a:t>, </a:t>
            </a:r>
            <a:r>
              <a:rPr lang="x-none" dirty="0" smtClean="0"/>
              <a:t>Serverska</a:t>
            </a:r>
            <a:r>
              <a:rPr lang="en-US" dirty="0" smtClean="0"/>
              <a:t>, </a:t>
            </a:r>
            <a:r>
              <a:rPr lang="x-none" dirty="0" smtClean="0"/>
              <a:t>Klijentska</a:t>
            </a:r>
          </a:p>
          <a:p>
            <a:r>
              <a:rPr lang="x-none" sz="3600" dirty="0" smtClean="0"/>
              <a:t>Elektronske službene evidencije</a:t>
            </a:r>
          </a:p>
          <a:p>
            <a:r>
              <a:rPr lang="x-none" sz="3600" dirty="0" smtClean="0"/>
              <a:t>Interoperabilnost rešenja</a:t>
            </a:r>
          </a:p>
          <a:p>
            <a:r>
              <a:rPr lang="en-US" sz="3600" dirty="0" err="1" smtClean="0"/>
              <a:t>Elektronski</a:t>
            </a:r>
            <a:r>
              <a:rPr lang="en-US" sz="3600" dirty="0" smtClean="0"/>
              <a:t> </a:t>
            </a:r>
          </a:p>
          <a:p>
            <a:pPr lvl="1"/>
            <a:r>
              <a:rPr lang="en-US" sz="3400" dirty="0" err="1" smtClean="0"/>
              <a:t>Dokument</a:t>
            </a:r>
            <a:endParaRPr lang="en-US" sz="3400" dirty="0" smtClean="0"/>
          </a:p>
          <a:p>
            <a:pPr lvl="1"/>
            <a:r>
              <a:rPr lang="en-US" sz="3400" dirty="0" err="1" smtClean="0"/>
              <a:t>Identitet</a:t>
            </a:r>
            <a:endParaRPr lang="en-US" sz="3400" dirty="0" smtClean="0"/>
          </a:p>
          <a:p>
            <a:pPr lvl="1"/>
            <a:r>
              <a:rPr lang="en-US" sz="3400" dirty="0" err="1" smtClean="0"/>
              <a:t>Potpis</a:t>
            </a:r>
            <a:endParaRPr lang="en-US" sz="3400" dirty="0" smtClean="0"/>
          </a:p>
        </p:txBody>
      </p:sp>
    </p:spTree>
    <p:extLst>
      <p:ext uri="{BB962C8B-B14F-4D97-AF65-F5344CB8AC3E}">
        <p14:creationId xmlns:p14="http://schemas.microsoft.com/office/powerpoint/2010/main" xmlns="" val="3315695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922114"/>
          </a:xfrm>
        </p:spPr>
        <p:txBody>
          <a:bodyPr/>
          <a:lstStyle/>
          <a:p>
            <a:r>
              <a:rPr lang="sr-Latn-CS" i="1" dirty="0"/>
              <a:t>Zakon o elektronskom dokumentu</a:t>
            </a:r>
            <a:endParaRPr lang="x-none" dirty="0"/>
          </a:p>
        </p:txBody>
      </p:sp>
      <p:sp>
        <p:nvSpPr>
          <p:cNvPr id="4" name="Shape 107"/>
          <p:cNvSpPr/>
          <p:nvPr/>
        </p:nvSpPr>
        <p:spPr>
          <a:xfrm>
            <a:off x="0" y="5301208"/>
            <a:ext cx="9144001" cy="15567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>
            <a:noFill/>
          </a:ln>
        </p:spPr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8229600" cy="4437112"/>
          </a:xfrm>
        </p:spPr>
        <p:txBody>
          <a:bodyPr>
            <a:normAutofit/>
          </a:bodyPr>
          <a:lstStyle/>
          <a:p>
            <a:r>
              <a:rPr lang="en-US" dirty="0" err="1" smtClean="0"/>
              <a:t>Punovažan</a:t>
            </a:r>
            <a:r>
              <a:rPr lang="en-US" dirty="0" smtClean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komunikacije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u </a:t>
            </a:r>
            <a:r>
              <a:rPr lang="en-US" dirty="0" err="1"/>
              <a:t>pravnom</a:t>
            </a:r>
            <a:r>
              <a:rPr lang="en-US" dirty="0"/>
              <a:t> </a:t>
            </a:r>
            <a:r>
              <a:rPr lang="en-US" dirty="0" err="1" smtClean="0"/>
              <a:t>prometu</a:t>
            </a:r>
            <a:endParaRPr lang="en-US" dirty="0" smtClean="0"/>
          </a:p>
          <a:p>
            <a:pPr lvl="1"/>
            <a:r>
              <a:rPr lang="en-US" dirty="0" err="1" smtClean="0"/>
              <a:t>Upravnom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err="1" smtClean="0"/>
              <a:t>Sudskom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kom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 smtClean="0"/>
              <a:t>postupku</a:t>
            </a:r>
            <a:endParaRPr lang="en-US" dirty="0" smtClean="0"/>
          </a:p>
          <a:p>
            <a:r>
              <a:rPr lang="en-US" dirty="0" err="1" smtClean="0"/>
              <a:t>Precizira</a:t>
            </a:r>
            <a:r>
              <a:rPr lang="en-US" dirty="0" smtClean="0"/>
              <a:t> se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/>
              <a:t>izrade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 err="1" smtClean="0"/>
              <a:t>razmene</a:t>
            </a:r>
            <a:r>
              <a:rPr lang="en-US" dirty="0"/>
              <a:t>, </a:t>
            </a:r>
            <a:r>
              <a:rPr lang="en-US" dirty="0" err="1"/>
              <a:t>dostave</a:t>
            </a:r>
            <a:r>
              <a:rPr lang="en-US" dirty="0"/>
              <a:t>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kopiranja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papirnu</a:t>
            </a:r>
            <a:r>
              <a:rPr lang="en-US" dirty="0"/>
              <a:t> </a:t>
            </a:r>
            <a:r>
              <a:rPr lang="en-US" dirty="0" err="1" smtClean="0"/>
              <a:t>formu</a:t>
            </a:r>
            <a:endParaRPr lang="en-US" dirty="0" smtClean="0"/>
          </a:p>
          <a:p>
            <a:r>
              <a:rPr lang="en-US" dirty="0" err="1" smtClean="0"/>
              <a:t>Formira</a:t>
            </a:r>
            <a:r>
              <a:rPr lang="en-US" dirty="0" smtClean="0"/>
              <a:t> se </a:t>
            </a:r>
            <a:r>
              <a:rPr lang="en-US" dirty="0" err="1" smtClean="0"/>
              <a:t>zakonski</a:t>
            </a:r>
            <a:r>
              <a:rPr lang="en-US" dirty="0" smtClean="0"/>
              <a:t> </a:t>
            </a:r>
            <a:r>
              <a:rPr lang="en-US" dirty="0" err="1" smtClean="0"/>
              <a:t>okvir</a:t>
            </a:r>
            <a:r>
              <a:rPr lang="en-US" dirty="0" smtClean="0"/>
              <a:t> </a:t>
            </a:r>
            <a:r>
              <a:rPr lang="x-none" dirty="0" smtClean="0"/>
              <a:t/>
            </a:r>
            <a:br>
              <a:rPr lang="x-none" dirty="0" smtClean="0"/>
            </a:b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vremenski</a:t>
            </a:r>
            <a:r>
              <a:rPr lang="en-US" dirty="0" smtClean="0"/>
              <a:t> </a:t>
            </a:r>
            <a:r>
              <a:rPr lang="x-none" dirty="0" smtClean="0"/>
              <a:t>žig</a:t>
            </a:r>
          </a:p>
          <a:p>
            <a:r>
              <a:rPr lang="x-none" dirty="0" smtClean="0"/>
              <a:t>Pitanje arhiviranja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410341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Zakon</a:t>
            </a:r>
            <a:r>
              <a:rPr lang="en-US" i="1" dirty="0"/>
              <a:t> o </a:t>
            </a:r>
            <a:r>
              <a:rPr lang="en-US" i="1" dirty="0" err="1"/>
              <a:t>elektronskom</a:t>
            </a:r>
            <a:r>
              <a:rPr lang="en-US" i="1" dirty="0"/>
              <a:t> </a:t>
            </a:r>
            <a:r>
              <a:rPr lang="en-US" i="1" dirty="0" err="1"/>
              <a:t>potpisu</a:t>
            </a:r>
            <a:endParaRPr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"</a:t>
            </a:r>
            <a:r>
              <a:rPr lang="en-US" dirty="0" err="1" smtClean="0"/>
              <a:t>Kvalifikovani</a:t>
            </a:r>
            <a:r>
              <a:rPr lang="en-US" dirty="0" smtClean="0"/>
              <a:t> </a:t>
            </a:r>
            <a:r>
              <a:rPr lang="en-US" dirty="0" err="1" smtClean="0"/>
              <a:t>elektronski</a:t>
            </a:r>
            <a:r>
              <a:rPr lang="en-US" dirty="0" smtClean="0"/>
              <a:t> </a:t>
            </a:r>
            <a:r>
              <a:rPr lang="en-US" dirty="0" err="1" smtClean="0"/>
              <a:t>potpis</a:t>
            </a:r>
            <a:r>
              <a:rPr lang="en-US" dirty="0" smtClean="0"/>
              <a:t>" - </a:t>
            </a:r>
            <a:r>
              <a:rPr lang="en-US" dirty="0" err="1" smtClean="0"/>
              <a:t>elektronski</a:t>
            </a:r>
            <a:r>
              <a:rPr lang="en-US" dirty="0" smtClean="0"/>
              <a:t> </a:t>
            </a:r>
            <a:r>
              <a:rPr lang="en-US" dirty="0" err="1" smtClean="0"/>
              <a:t>potpis</a:t>
            </a:r>
            <a:r>
              <a:rPr lang="en-US" dirty="0" smtClean="0"/>
              <a:t> </a:t>
            </a:r>
            <a:r>
              <a:rPr lang="en-US" dirty="0" err="1" smtClean="0"/>
              <a:t>kojim</a:t>
            </a:r>
            <a:r>
              <a:rPr lang="en-US" dirty="0" smtClean="0"/>
              <a:t> se </a:t>
            </a:r>
            <a:r>
              <a:rPr lang="en-US" dirty="0" err="1" smtClean="0"/>
              <a:t>pouzdano</a:t>
            </a:r>
            <a:r>
              <a:rPr lang="en-US" dirty="0" smtClean="0"/>
              <a:t> </a:t>
            </a:r>
            <a:r>
              <a:rPr lang="en-US" dirty="0" err="1" smtClean="0"/>
              <a:t>garantuje</a:t>
            </a:r>
            <a:r>
              <a:rPr lang="en-US" dirty="0" smtClean="0"/>
              <a:t> 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/>
              <a:t>Predstavljanje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pinovanje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err="1" smtClean="0"/>
              <a:t>Nepromenjivost</a:t>
            </a:r>
            <a:r>
              <a:rPr lang="en-US" dirty="0" smtClean="0"/>
              <a:t> </a:t>
            </a:r>
            <a:r>
              <a:rPr lang="en-US" dirty="0" err="1" smtClean="0"/>
              <a:t>dokumenta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err="1" smtClean="0"/>
              <a:t>Neoporecivost</a:t>
            </a:r>
            <a:endParaRPr lang="en-US" dirty="0" smtClean="0"/>
          </a:p>
          <a:p>
            <a:endParaRPr lang="x-none" dirty="0"/>
          </a:p>
        </p:txBody>
      </p:sp>
      <p:sp>
        <p:nvSpPr>
          <p:cNvPr id="4" name="Shape 121"/>
          <p:cNvSpPr/>
          <p:nvPr/>
        </p:nvSpPr>
        <p:spPr>
          <a:xfrm>
            <a:off x="6150700" y="2564904"/>
            <a:ext cx="2741780" cy="41327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xmlns="" val="157339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Zakon o opštem upravnom postupku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smtClean="0"/>
              <a:t>mart </a:t>
            </a:r>
            <a:r>
              <a:rPr lang="sr-Latn-RS" dirty="0" smtClean="0"/>
              <a:t>2016</a:t>
            </a:r>
          </a:p>
          <a:p>
            <a:r>
              <a:rPr lang="sr-Latn-RS" dirty="0"/>
              <a:t>I</a:t>
            </a:r>
            <a:r>
              <a:rPr lang="sr-Latn-RS" dirty="0" smtClean="0"/>
              <a:t>zjednačen </a:t>
            </a:r>
            <a:r>
              <a:rPr lang="sr-Latn-RS" dirty="0"/>
              <a:t>je papirni i elektronski oblik opštenja u pisanom obliku i propisana upotreba elektronskog </a:t>
            </a:r>
            <a:r>
              <a:rPr lang="sr-Latn-RS" dirty="0" smtClean="0"/>
              <a:t>potpisa</a:t>
            </a:r>
          </a:p>
          <a:p>
            <a:r>
              <a:rPr lang="sr-Latn-RS" dirty="0"/>
              <a:t>E</a:t>
            </a:r>
            <a:r>
              <a:rPr lang="sr-Latn-RS" dirty="0" smtClean="0"/>
              <a:t>lektronsko </a:t>
            </a:r>
            <a:r>
              <a:rPr lang="sr-Latn-RS" dirty="0"/>
              <a:t>opštenje između strana u </a:t>
            </a:r>
            <a:r>
              <a:rPr lang="sr-Latn-RS" dirty="0" smtClean="0"/>
              <a:t>postupku</a:t>
            </a:r>
          </a:p>
          <a:p>
            <a:r>
              <a:rPr lang="sr-Latn-RS" dirty="0"/>
              <a:t>M</a:t>
            </a:r>
            <a:r>
              <a:rPr lang="sr-Latn-RS" dirty="0" smtClean="0"/>
              <a:t>ogućnost </a:t>
            </a:r>
            <a:r>
              <a:rPr lang="sr-Latn-RS" dirty="0"/>
              <a:t>donošenja upravnog akta u elektronskom obliku i njegovo dostavljanje stranci elektronskim </a:t>
            </a:r>
            <a:r>
              <a:rPr lang="sr-Latn-RS" dirty="0" smtClean="0"/>
              <a:t>putem</a:t>
            </a:r>
          </a:p>
          <a:p>
            <a:r>
              <a:rPr lang="sr-Latn-RS" dirty="0" smtClean="0"/>
              <a:t>Stranka </a:t>
            </a:r>
            <a:r>
              <a:rPr lang="sr-Latn-RS" dirty="0"/>
              <a:t>u postupku više neće morati da pribavlja i dostavlja dokaze koje brže i lakše može da pribavi organ</a:t>
            </a:r>
          </a:p>
        </p:txBody>
      </p:sp>
    </p:spTree>
    <p:extLst>
      <p:ext uri="{BB962C8B-B14F-4D97-AF65-F5344CB8AC3E}">
        <p14:creationId xmlns:p14="http://schemas.microsoft.com/office/powerpoint/2010/main" xmlns="" val="1128963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Zakon o </a:t>
            </a:r>
            <a:r>
              <a:rPr lang="en-US" dirty="0" err="1" smtClean="0"/>
              <a:t>inspekcijskom</a:t>
            </a:r>
            <a:r>
              <a:rPr lang="en-US" dirty="0" smtClean="0"/>
              <a:t> nadzoru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O</a:t>
            </a:r>
            <a:r>
              <a:rPr lang="sr-Latn-RS" dirty="0" err="1" smtClean="0">
                <a:latin typeface="Cambria" panose="02040503050406030204" pitchFamily="18" charset="0"/>
              </a:rPr>
              <a:t>bavez</a:t>
            </a:r>
            <a:r>
              <a:rPr lang="en-US" dirty="0" smtClean="0">
                <a:latin typeface="Cambria" panose="02040503050406030204" pitchFamily="18" charset="0"/>
              </a:rPr>
              <a:t>a</a:t>
            </a:r>
            <a:r>
              <a:rPr lang="sr-Latn-RS" dirty="0" smtClean="0">
                <a:latin typeface="Cambria" panose="02040503050406030204" pitchFamily="18" charset="0"/>
              </a:rPr>
              <a:t> </a:t>
            </a:r>
            <a:r>
              <a:rPr lang="sr-Latn-RS" dirty="0">
                <a:latin typeface="Cambria" panose="02040503050406030204" pitchFamily="18" charset="0"/>
              </a:rPr>
              <a:t>razmene podataka, ( </a:t>
            </a:r>
            <a:r>
              <a:rPr lang="sr-Latn-RS" dirty="0" smtClean="0">
                <a:latin typeface="Cambria" panose="02040503050406030204" pitchFamily="18" charset="0"/>
              </a:rPr>
              <a:t>član 8</a:t>
            </a:r>
            <a:r>
              <a:rPr lang="en-US" dirty="0" smtClean="0">
                <a:latin typeface="Cambria" panose="02040503050406030204" pitchFamily="18" charset="0"/>
              </a:rPr>
              <a:t>)</a:t>
            </a:r>
          </a:p>
          <a:p>
            <a:r>
              <a:rPr lang="en-US" dirty="0" smtClean="0">
                <a:latin typeface="Cambria" panose="02040503050406030204" pitchFamily="18" charset="0"/>
              </a:rPr>
              <a:t>U</a:t>
            </a:r>
            <a:r>
              <a:rPr lang="sr-Latn-RS" dirty="0" err="1" smtClean="0">
                <a:latin typeface="Cambria" panose="02040503050406030204" pitchFamily="18" charset="0"/>
              </a:rPr>
              <a:t>sklađivanje</a:t>
            </a:r>
            <a:r>
              <a:rPr lang="sr-Latn-RS" dirty="0" smtClean="0">
                <a:latin typeface="Cambria" panose="02040503050406030204" pitchFamily="18" charset="0"/>
              </a:rPr>
              <a:t> </a:t>
            </a:r>
            <a:r>
              <a:rPr lang="sr-Latn-RS" dirty="0">
                <a:latin typeface="Cambria" panose="02040503050406030204" pitchFamily="18" charset="0"/>
              </a:rPr>
              <a:t>inspekcijskog nadzora (član </a:t>
            </a:r>
            <a:r>
              <a:rPr lang="sr-Latn-RS" dirty="0" smtClean="0">
                <a:latin typeface="Cambria" panose="02040503050406030204" pitchFamily="18" charset="0"/>
              </a:rPr>
              <a:t>1</a:t>
            </a:r>
            <a:r>
              <a:rPr lang="en-US" dirty="0" smtClean="0">
                <a:latin typeface="Cambria" panose="02040503050406030204" pitchFamily="18" charset="0"/>
              </a:rPr>
              <a:t>1</a:t>
            </a:r>
            <a:r>
              <a:rPr lang="sr-Latn-RS" dirty="0" smtClean="0">
                <a:latin typeface="Cambria" panose="02040503050406030204" pitchFamily="18" charset="0"/>
              </a:rPr>
              <a:t>)</a:t>
            </a:r>
            <a:endParaRPr lang="sr-Latn-R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6378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err="1"/>
              <a:t>E</a:t>
            </a:r>
            <a:r>
              <a:rPr lang="en-US" dirty="0" err="1" smtClean="0"/>
              <a:t>lektronski</a:t>
            </a:r>
            <a:r>
              <a:rPr lang="en-US" dirty="0" smtClean="0"/>
              <a:t> </a:t>
            </a:r>
            <a:r>
              <a:rPr lang="en-US" dirty="0" err="1"/>
              <a:t>sertifikat</a:t>
            </a:r>
            <a:endParaRPr lang="x-none" dirty="0"/>
          </a:p>
        </p:txBody>
      </p:sp>
      <p:sp>
        <p:nvSpPr>
          <p:cNvPr id="4" name="Shape 128"/>
          <p:cNvSpPr/>
          <p:nvPr/>
        </p:nvSpPr>
        <p:spPr>
          <a:xfrm>
            <a:off x="5226496" y="2852936"/>
            <a:ext cx="3810000" cy="3810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99592" y="1412776"/>
            <a:ext cx="7772400" cy="4572000"/>
          </a:xfrm>
        </p:spPr>
        <p:txBody>
          <a:bodyPr/>
          <a:lstStyle/>
          <a:p>
            <a:r>
              <a:rPr lang="x-none" dirty="0" smtClean="0"/>
              <a:t>Da li si to ti? (</a:t>
            </a:r>
            <a:r>
              <a:rPr lang="x-none" dirty="0"/>
              <a:t>š</a:t>
            </a:r>
            <a:r>
              <a:rPr lang="x-none" dirty="0" smtClean="0"/>
              <a:t>eme poverenja)</a:t>
            </a:r>
          </a:p>
          <a:p>
            <a:pPr lvl="1"/>
            <a:r>
              <a:rPr lang="x-none" dirty="0" smtClean="0"/>
              <a:t>Direktno poverenje</a:t>
            </a:r>
          </a:p>
          <a:p>
            <a:pPr lvl="1"/>
            <a:r>
              <a:rPr lang="x-none" dirty="0" smtClean="0"/>
              <a:t>Mreža poverenja - PGP</a:t>
            </a:r>
          </a:p>
          <a:p>
            <a:pPr lvl="1"/>
            <a:r>
              <a:rPr lang="x-none" dirty="0" smtClean="0"/>
              <a:t>Hijerarhija poverenja – Sertifikaciona tela</a:t>
            </a:r>
          </a:p>
          <a:p>
            <a:r>
              <a:rPr lang="x-none" dirty="0" smtClean="0"/>
              <a:t>Očuvanje privatnog ključa</a:t>
            </a:r>
          </a:p>
          <a:p>
            <a:pPr lvl="1"/>
            <a:r>
              <a:rPr lang="x-none" dirty="0" smtClean="0"/>
              <a:t>Smart card</a:t>
            </a:r>
          </a:p>
          <a:p>
            <a:pPr lvl="1"/>
            <a:r>
              <a:rPr lang="x-none" dirty="0" smtClean="0"/>
              <a:t>CA ne poseduje privatni ključ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71831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558</TotalTime>
  <Words>364</Words>
  <Application>Microsoft Office PowerPoint</Application>
  <PresentationFormat>On-screen Show (4:3)</PresentationFormat>
  <Paragraphs>62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IT kao mehanizam za efektivniji i efikasniji rad lokalne administracije</vt:lpstr>
      <vt:lpstr>Zašto IT?</vt:lpstr>
      <vt:lpstr>Zašto eUprava</vt:lpstr>
      <vt:lpstr>Preduslovi za realizaciju eUprave</vt:lpstr>
      <vt:lpstr>Zakon o elektronskom dokumentu</vt:lpstr>
      <vt:lpstr>Zakon o elektronskom potpisu</vt:lpstr>
      <vt:lpstr>Zakon o opštem upravnom postupku</vt:lpstr>
      <vt:lpstr>Zakon o inspekcijskom nadzoru</vt:lpstr>
      <vt:lpstr>Elektronski sertifikat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Kvalifikovani elektronski potpis u elektronskoj upravi</dc:title>
  <dc:creator>Ax</dc:creator>
  <cp:lastModifiedBy>Korisnik</cp:lastModifiedBy>
  <cp:revision>41</cp:revision>
  <dcterms:created xsi:type="dcterms:W3CDTF">2012-06-25T12:20:16Z</dcterms:created>
  <dcterms:modified xsi:type="dcterms:W3CDTF">2016-12-09T15:49:12Z</dcterms:modified>
</cp:coreProperties>
</file>