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36"/>
  </p:notesMasterIdLst>
  <p:sldIdLst>
    <p:sldId id="256" r:id="rId2"/>
    <p:sldId id="287" r:id="rId3"/>
    <p:sldId id="259" r:id="rId4"/>
    <p:sldId id="288" r:id="rId5"/>
    <p:sldId id="289" r:id="rId6"/>
    <p:sldId id="260" r:id="rId7"/>
    <p:sldId id="293" r:id="rId8"/>
    <p:sldId id="261" r:id="rId9"/>
    <p:sldId id="262" r:id="rId10"/>
    <p:sldId id="296" r:id="rId11"/>
    <p:sldId id="263" r:id="rId12"/>
    <p:sldId id="297" r:id="rId13"/>
    <p:sldId id="264" r:id="rId14"/>
    <p:sldId id="298" r:id="rId15"/>
    <p:sldId id="265" r:id="rId16"/>
    <p:sldId id="267" r:id="rId17"/>
    <p:sldId id="292" r:id="rId18"/>
    <p:sldId id="269" r:id="rId19"/>
    <p:sldId id="29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91" r:id="rId31"/>
    <p:sldId id="285" r:id="rId32"/>
    <p:sldId id="294" r:id="rId33"/>
    <p:sldId id="257" r:id="rId34"/>
    <p:sldId id="295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72" d="100"/>
          <a:sy n="72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50B4E-9AE0-411B-95DD-8AF92361E6B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75A4074-4D21-4CF6-89BE-6AD63E95A1E8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lang="en-US" sz="16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lang="en-US" sz="16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hr-HR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Kapaciteti</a:t>
          </a:r>
          <a:r>
            <a:rPr lang="hr-HR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endParaRPr lang="en-US" sz="16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lang="en-US" sz="16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sr-Latn-C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Koliko bi koštalo</a:t>
          </a:r>
          <a:endParaRPr lang="en-US" sz="16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r-Latn-C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izvođenje svih naših aktivnosti?</a:t>
          </a:r>
          <a:endParaRPr kumimoji="0" lang="en-US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166438B-033D-431F-BE54-DCC2789F96CD}" type="parTrans" cxnId="{A371BE9B-AF8D-4F50-9E7F-B8179B21A271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16D4BA1-C922-45A8-9BE3-89B0B123492D}" type="sibTrans" cxnId="{A371BE9B-AF8D-4F50-9E7F-B8179B21A271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55B579F-C02C-43E0-ADB1-FA13750295E4}">
      <dgm:prSet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r-Latn-C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Merenje promene</a:t>
          </a:r>
          <a:r>
            <a:rPr lang="en-U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sr-Latn-C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en-U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sr-Latn-C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Kako ćemo znati da su se promene dogodile?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78C906C-BEEF-4A35-BE23-3CB932750C70}" type="parTrans" cxnId="{3D070ADC-B596-4E10-9E46-4DC42D9A86DA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30CDDB96-3D33-41BB-BECF-989E1E11743D}" type="sibTrans" cxnId="{3D070ADC-B596-4E10-9E46-4DC42D9A86DA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31909905-C825-4F84-BCB2-BF19964B325F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hr-HR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Prilika </a:t>
          </a:r>
          <a:r>
            <a:rPr lang="en-U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sr-Latn-C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Šta ćemo uraditi</a:t>
          </a:r>
          <a:r>
            <a:rPr lang="en-U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?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635147A-4A17-4ED0-9D8B-38C6ECA392B3}" type="parTrans" cxnId="{04208E09-73D1-4E82-9BF0-374FD9012B1E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32CB1C1A-4862-4542-941D-7CEBE2A498AA}" type="sibTrans" cxnId="{04208E09-73D1-4E82-9BF0-374FD9012B1E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3CA1C26-FD93-4381-836F-C2DDC5007564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Problem ili potreba za projektom </a:t>
          </a:r>
          <a:r>
            <a:rPr lang="en-U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– </a:t>
          </a:r>
          <a:r>
            <a:rPr lang="sr-Latn-C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Šta želimo da poboljšamo?</a:t>
          </a:r>
          <a:r>
            <a:rPr lang="sr-Latn-CS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endParaRPr lang="sr-Latn-C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2BFB9DD-FC09-4581-9C4B-23B2400B6296}" type="parTrans" cxnId="{F4561C04-04D3-4467-90A2-196372D864ED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D4C779A9-7EB6-4C08-B35F-044EAD6C736E}" type="sibTrans" cxnId="{F4561C04-04D3-4467-90A2-196372D864ED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F826155-116E-4D2C-A85B-BAC5804BE967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Ideja i vizija</a:t>
          </a:r>
          <a:r>
            <a:rPr lang="hr-HR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sr-Latn-CS" b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Kakve promene želimo da podstaknemo / postignemo?</a:t>
          </a:r>
          <a:r>
            <a:rPr lang="sr-Latn-CS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endParaRPr lang="sr-Latn-C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9678FB9-04EB-4865-94D5-93AF8D7D6B8F}" type="parTrans" cxnId="{80E4720B-D370-42C2-BE40-ABBC271F32D3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0C2655D-D90A-4B39-ADF4-7803FCF1A3C4}" type="sibTrans" cxnId="{80E4720B-D370-42C2-BE40-ABBC271F32D3}">
      <dgm:prSet/>
      <dgm:spPr/>
      <dgm:t>
        <a:bodyPr/>
        <a:lstStyle/>
        <a:p>
          <a:endParaRPr lang="en-US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0EA8D41-4AA9-4C0F-BEB7-F0E538403608}" type="pres">
      <dgm:prSet presAssocID="{CCC50B4E-9AE0-411B-95DD-8AF92361E6BC}" presName="Name0" presStyleCnt="0">
        <dgm:presLayoutVars>
          <dgm:dir/>
          <dgm:animLvl val="lvl"/>
          <dgm:resizeHandles val="exact"/>
        </dgm:presLayoutVars>
      </dgm:prSet>
      <dgm:spPr/>
    </dgm:pt>
    <dgm:pt modelId="{20ACF86E-AC6E-45C4-8EF1-B88DA4C275D2}" type="pres">
      <dgm:prSet presAssocID="{B75A4074-4D21-4CF6-89BE-6AD63E95A1E8}" presName="Name8" presStyleCnt="0"/>
      <dgm:spPr/>
    </dgm:pt>
    <dgm:pt modelId="{306B1924-C324-41B6-9104-133FCB730AC3}" type="pres">
      <dgm:prSet presAssocID="{B75A4074-4D21-4CF6-89BE-6AD63E95A1E8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E26F8-C07B-4877-B2B8-072280F15832}" type="pres">
      <dgm:prSet presAssocID="{B75A4074-4D21-4CF6-89BE-6AD63E95A1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2E54D-2A37-4AE4-BDA5-D9FE7BED8895}" type="pres">
      <dgm:prSet presAssocID="{B55B579F-C02C-43E0-ADB1-FA13750295E4}" presName="Name8" presStyleCnt="0"/>
      <dgm:spPr/>
    </dgm:pt>
    <dgm:pt modelId="{A1D4FD56-BE77-4FED-A4AF-B5E1402555DD}" type="pres">
      <dgm:prSet presAssocID="{B55B579F-C02C-43E0-ADB1-FA13750295E4}" presName="level" presStyleLbl="node1" presStyleIdx="1" presStyleCnt="5" custScaleY="557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3A290-CE98-4AE0-87D7-ABE5BEC2809A}" type="pres">
      <dgm:prSet presAssocID="{B55B579F-C02C-43E0-ADB1-FA13750295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3428A-90B8-47C0-A5F9-47C4D008F694}" type="pres">
      <dgm:prSet presAssocID="{31909905-C825-4F84-BCB2-BF19964B325F}" presName="Name8" presStyleCnt="0"/>
      <dgm:spPr/>
    </dgm:pt>
    <dgm:pt modelId="{FB6F105B-6426-4425-8C7E-126C2D063919}" type="pres">
      <dgm:prSet presAssocID="{31909905-C825-4F84-BCB2-BF19964B325F}" presName="level" presStyleLbl="node1" presStyleIdx="2" presStyleCnt="5" custScaleY="318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54ECE-59EA-4AA3-A45F-31B5690BD07F}" type="pres">
      <dgm:prSet presAssocID="{31909905-C825-4F84-BCB2-BF19964B325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BC035F-1B31-4D5E-8A61-C75A22262E76}" type="pres">
      <dgm:prSet presAssocID="{1F826155-116E-4D2C-A85B-BAC5804BE967}" presName="Name8" presStyleCnt="0"/>
      <dgm:spPr/>
    </dgm:pt>
    <dgm:pt modelId="{E1017DD9-AAF3-462D-AC47-83892FEC16FE}" type="pres">
      <dgm:prSet presAssocID="{1F826155-116E-4D2C-A85B-BAC5804BE967}" presName="level" presStyleLbl="node1" presStyleIdx="3" presStyleCnt="5" custScaleY="396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B0C2E-5023-46BF-BA87-AB5FBEBACBE9}" type="pres">
      <dgm:prSet presAssocID="{1F826155-116E-4D2C-A85B-BAC5804BE96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9FA3B7-3600-4192-901F-0BE654FCD81E}" type="pres">
      <dgm:prSet presAssocID="{13CA1C26-FD93-4381-836F-C2DDC5007564}" presName="Name8" presStyleCnt="0"/>
      <dgm:spPr/>
    </dgm:pt>
    <dgm:pt modelId="{1DBE7ED7-4D3F-4EF0-ADF0-4848A0AAD3A9}" type="pres">
      <dgm:prSet presAssocID="{13CA1C26-FD93-4381-836F-C2DDC5007564}" presName="level" presStyleLbl="node1" presStyleIdx="4" presStyleCnt="5" custScaleY="363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C3AF78-A6D1-49BE-A2B7-EFB0C0CD7A40}" type="pres">
      <dgm:prSet presAssocID="{13CA1C26-FD93-4381-836F-C2DDC500756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E1D49C-1452-48DA-A99E-59E6888DEA59}" type="presOf" srcId="{B55B579F-C02C-43E0-ADB1-FA13750295E4}" destId="{4DB3A290-CE98-4AE0-87D7-ABE5BEC2809A}" srcOrd="1" destOrd="0" presId="urn:microsoft.com/office/officeart/2005/8/layout/pyramid1"/>
    <dgm:cxn modelId="{3B9D5ACD-D260-493F-A0DD-CD4E83B34BB1}" type="presOf" srcId="{1F826155-116E-4D2C-A85B-BAC5804BE967}" destId="{F10B0C2E-5023-46BF-BA87-AB5FBEBACBE9}" srcOrd="1" destOrd="0" presId="urn:microsoft.com/office/officeart/2005/8/layout/pyramid1"/>
    <dgm:cxn modelId="{33EB865D-DF3B-4C6F-B844-D5A6851DF56B}" type="presOf" srcId="{31909905-C825-4F84-BCB2-BF19964B325F}" destId="{2F054ECE-59EA-4AA3-A45F-31B5690BD07F}" srcOrd="1" destOrd="0" presId="urn:microsoft.com/office/officeart/2005/8/layout/pyramid1"/>
    <dgm:cxn modelId="{80E4720B-D370-42C2-BE40-ABBC271F32D3}" srcId="{CCC50B4E-9AE0-411B-95DD-8AF92361E6BC}" destId="{1F826155-116E-4D2C-A85B-BAC5804BE967}" srcOrd="3" destOrd="0" parTransId="{29678FB9-04EB-4865-94D5-93AF8D7D6B8F}" sibTransId="{20C2655D-D90A-4B39-ADF4-7803FCF1A3C4}"/>
    <dgm:cxn modelId="{B175DEA1-F24C-4231-B816-A7E3897D5D43}" type="presOf" srcId="{31909905-C825-4F84-BCB2-BF19964B325F}" destId="{FB6F105B-6426-4425-8C7E-126C2D063919}" srcOrd="0" destOrd="0" presId="urn:microsoft.com/office/officeart/2005/8/layout/pyramid1"/>
    <dgm:cxn modelId="{F4561C04-04D3-4467-90A2-196372D864ED}" srcId="{CCC50B4E-9AE0-411B-95DD-8AF92361E6BC}" destId="{13CA1C26-FD93-4381-836F-C2DDC5007564}" srcOrd="4" destOrd="0" parTransId="{02BFB9DD-FC09-4581-9C4B-23B2400B6296}" sibTransId="{D4C779A9-7EB6-4C08-B35F-044EAD6C736E}"/>
    <dgm:cxn modelId="{8F4B9021-48D7-4535-A90F-901731330E76}" type="presOf" srcId="{13CA1C26-FD93-4381-836F-C2DDC5007564}" destId="{1DBE7ED7-4D3F-4EF0-ADF0-4848A0AAD3A9}" srcOrd="0" destOrd="0" presId="urn:microsoft.com/office/officeart/2005/8/layout/pyramid1"/>
    <dgm:cxn modelId="{4343D240-9B8F-4BBF-B44B-883FBB79853B}" type="presOf" srcId="{CCC50B4E-9AE0-411B-95DD-8AF92361E6BC}" destId="{10EA8D41-4AA9-4C0F-BEB7-F0E538403608}" srcOrd="0" destOrd="0" presId="urn:microsoft.com/office/officeart/2005/8/layout/pyramid1"/>
    <dgm:cxn modelId="{2C9DDBB8-019A-429E-BF55-110890CDF9D0}" type="presOf" srcId="{B55B579F-C02C-43E0-ADB1-FA13750295E4}" destId="{A1D4FD56-BE77-4FED-A4AF-B5E1402555DD}" srcOrd="0" destOrd="0" presId="urn:microsoft.com/office/officeart/2005/8/layout/pyramid1"/>
    <dgm:cxn modelId="{21694CED-B554-47E3-8B37-30B449CB0960}" type="presOf" srcId="{B75A4074-4D21-4CF6-89BE-6AD63E95A1E8}" destId="{ACEE26F8-C07B-4877-B2B8-072280F15832}" srcOrd="1" destOrd="0" presId="urn:microsoft.com/office/officeart/2005/8/layout/pyramid1"/>
    <dgm:cxn modelId="{1EC7E91C-4B55-4D59-84FD-D85CC0083965}" type="presOf" srcId="{B75A4074-4D21-4CF6-89BE-6AD63E95A1E8}" destId="{306B1924-C324-41B6-9104-133FCB730AC3}" srcOrd="0" destOrd="0" presId="urn:microsoft.com/office/officeart/2005/8/layout/pyramid1"/>
    <dgm:cxn modelId="{04208E09-73D1-4E82-9BF0-374FD9012B1E}" srcId="{CCC50B4E-9AE0-411B-95DD-8AF92361E6BC}" destId="{31909905-C825-4F84-BCB2-BF19964B325F}" srcOrd="2" destOrd="0" parTransId="{4635147A-4A17-4ED0-9D8B-38C6ECA392B3}" sibTransId="{32CB1C1A-4862-4542-941D-7CEBE2A498AA}"/>
    <dgm:cxn modelId="{FF38137F-E350-434C-B7E2-197E639CDAF0}" type="presOf" srcId="{13CA1C26-FD93-4381-836F-C2DDC5007564}" destId="{4AC3AF78-A6D1-49BE-A2B7-EFB0C0CD7A40}" srcOrd="1" destOrd="0" presId="urn:microsoft.com/office/officeart/2005/8/layout/pyramid1"/>
    <dgm:cxn modelId="{2DF063C5-6B97-4509-BE90-75E5D0C6CF79}" type="presOf" srcId="{1F826155-116E-4D2C-A85B-BAC5804BE967}" destId="{E1017DD9-AAF3-462D-AC47-83892FEC16FE}" srcOrd="0" destOrd="0" presId="urn:microsoft.com/office/officeart/2005/8/layout/pyramid1"/>
    <dgm:cxn modelId="{A371BE9B-AF8D-4F50-9E7F-B8179B21A271}" srcId="{CCC50B4E-9AE0-411B-95DD-8AF92361E6BC}" destId="{B75A4074-4D21-4CF6-89BE-6AD63E95A1E8}" srcOrd="0" destOrd="0" parTransId="{8166438B-033D-431F-BE54-DCC2789F96CD}" sibTransId="{016D4BA1-C922-45A8-9BE3-89B0B123492D}"/>
    <dgm:cxn modelId="{3D070ADC-B596-4E10-9E46-4DC42D9A86DA}" srcId="{CCC50B4E-9AE0-411B-95DD-8AF92361E6BC}" destId="{B55B579F-C02C-43E0-ADB1-FA13750295E4}" srcOrd="1" destOrd="0" parTransId="{C78C906C-BEEF-4A35-BE23-3CB932750C70}" sibTransId="{30CDDB96-3D33-41BB-BECF-989E1E11743D}"/>
    <dgm:cxn modelId="{A3194B29-395D-4A9F-8726-BC0FC18470D0}" type="presParOf" srcId="{10EA8D41-4AA9-4C0F-BEB7-F0E538403608}" destId="{20ACF86E-AC6E-45C4-8EF1-B88DA4C275D2}" srcOrd="0" destOrd="0" presId="urn:microsoft.com/office/officeart/2005/8/layout/pyramid1"/>
    <dgm:cxn modelId="{47857315-282F-4E2D-9989-020029600CA5}" type="presParOf" srcId="{20ACF86E-AC6E-45C4-8EF1-B88DA4C275D2}" destId="{306B1924-C324-41B6-9104-133FCB730AC3}" srcOrd="0" destOrd="0" presId="urn:microsoft.com/office/officeart/2005/8/layout/pyramid1"/>
    <dgm:cxn modelId="{C3F49418-8FA1-4661-B4C6-C350EF65A5EA}" type="presParOf" srcId="{20ACF86E-AC6E-45C4-8EF1-B88DA4C275D2}" destId="{ACEE26F8-C07B-4877-B2B8-072280F15832}" srcOrd="1" destOrd="0" presId="urn:microsoft.com/office/officeart/2005/8/layout/pyramid1"/>
    <dgm:cxn modelId="{08A18256-C8AE-4D03-9E1B-49D1ADBDEB93}" type="presParOf" srcId="{10EA8D41-4AA9-4C0F-BEB7-F0E538403608}" destId="{61A2E54D-2A37-4AE4-BDA5-D9FE7BED8895}" srcOrd="1" destOrd="0" presId="urn:microsoft.com/office/officeart/2005/8/layout/pyramid1"/>
    <dgm:cxn modelId="{23CA7DC4-FD20-47C4-8EA7-7FBDFF7980A7}" type="presParOf" srcId="{61A2E54D-2A37-4AE4-BDA5-D9FE7BED8895}" destId="{A1D4FD56-BE77-4FED-A4AF-B5E1402555DD}" srcOrd="0" destOrd="0" presId="urn:microsoft.com/office/officeart/2005/8/layout/pyramid1"/>
    <dgm:cxn modelId="{F807E495-439C-4A21-87D6-53993FF9073E}" type="presParOf" srcId="{61A2E54D-2A37-4AE4-BDA5-D9FE7BED8895}" destId="{4DB3A290-CE98-4AE0-87D7-ABE5BEC2809A}" srcOrd="1" destOrd="0" presId="urn:microsoft.com/office/officeart/2005/8/layout/pyramid1"/>
    <dgm:cxn modelId="{9087D674-5EA2-4AA8-9266-C8FD0177F6BE}" type="presParOf" srcId="{10EA8D41-4AA9-4C0F-BEB7-F0E538403608}" destId="{7D13428A-90B8-47C0-A5F9-47C4D008F694}" srcOrd="2" destOrd="0" presId="urn:microsoft.com/office/officeart/2005/8/layout/pyramid1"/>
    <dgm:cxn modelId="{46314C3A-AA35-457E-BCFA-F7D86E08ED7D}" type="presParOf" srcId="{7D13428A-90B8-47C0-A5F9-47C4D008F694}" destId="{FB6F105B-6426-4425-8C7E-126C2D063919}" srcOrd="0" destOrd="0" presId="urn:microsoft.com/office/officeart/2005/8/layout/pyramid1"/>
    <dgm:cxn modelId="{C9392A83-D63C-4827-86AC-588109736AC7}" type="presParOf" srcId="{7D13428A-90B8-47C0-A5F9-47C4D008F694}" destId="{2F054ECE-59EA-4AA3-A45F-31B5690BD07F}" srcOrd="1" destOrd="0" presId="urn:microsoft.com/office/officeart/2005/8/layout/pyramid1"/>
    <dgm:cxn modelId="{842AF7E1-7AE5-4C06-9553-2C3CD38F0BED}" type="presParOf" srcId="{10EA8D41-4AA9-4C0F-BEB7-F0E538403608}" destId="{D4BC035F-1B31-4D5E-8A61-C75A22262E76}" srcOrd="3" destOrd="0" presId="urn:microsoft.com/office/officeart/2005/8/layout/pyramid1"/>
    <dgm:cxn modelId="{A41F4D23-82CC-48C8-BC4E-C3E2C768D2E6}" type="presParOf" srcId="{D4BC035F-1B31-4D5E-8A61-C75A22262E76}" destId="{E1017DD9-AAF3-462D-AC47-83892FEC16FE}" srcOrd="0" destOrd="0" presId="urn:microsoft.com/office/officeart/2005/8/layout/pyramid1"/>
    <dgm:cxn modelId="{98932EC9-408C-4C3F-BB65-F4CE86604373}" type="presParOf" srcId="{D4BC035F-1B31-4D5E-8A61-C75A22262E76}" destId="{F10B0C2E-5023-46BF-BA87-AB5FBEBACBE9}" srcOrd="1" destOrd="0" presId="urn:microsoft.com/office/officeart/2005/8/layout/pyramid1"/>
    <dgm:cxn modelId="{F47B4EFB-2ECF-4B55-B30B-0224AC412CE0}" type="presParOf" srcId="{10EA8D41-4AA9-4C0F-BEB7-F0E538403608}" destId="{BE9FA3B7-3600-4192-901F-0BE654FCD81E}" srcOrd="4" destOrd="0" presId="urn:microsoft.com/office/officeart/2005/8/layout/pyramid1"/>
    <dgm:cxn modelId="{5B0C3EE3-1E7F-4DAE-93DD-58EE3A9E1B0B}" type="presParOf" srcId="{BE9FA3B7-3600-4192-901F-0BE654FCD81E}" destId="{1DBE7ED7-4D3F-4EF0-ADF0-4848A0AAD3A9}" srcOrd="0" destOrd="0" presId="urn:microsoft.com/office/officeart/2005/8/layout/pyramid1"/>
    <dgm:cxn modelId="{0E2D9E42-D84D-46C6-B595-E938CCF1F00A}" type="presParOf" srcId="{BE9FA3B7-3600-4192-901F-0BE654FCD81E}" destId="{4AC3AF78-A6D1-49BE-A2B7-EFB0C0CD7A4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584810-8231-4C40-B2C0-157AD0D8D048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sr-Latn-RS"/>
        </a:p>
      </dgm:t>
    </dgm:pt>
    <dgm:pt modelId="{C2751E05-1A81-4632-9D99-DE156B6ADC89}">
      <dgm:prSet phldrT="[Text]" custT="1"/>
      <dgm:spPr/>
      <dgm:t>
        <a:bodyPr/>
        <a:lstStyle/>
        <a:p>
          <a:r>
            <a:rPr lang="en-US" sz="2400" dirty="0" err="1" smtClean="0"/>
            <a:t>Procena</a:t>
          </a:r>
          <a:r>
            <a:rPr lang="en-US" sz="2400" dirty="0" smtClean="0"/>
            <a:t> </a:t>
          </a:r>
          <a:r>
            <a:rPr lang="en-US" sz="2400" dirty="0" err="1" smtClean="0"/>
            <a:t>potreba</a:t>
          </a:r>
          <a:endParaRPr lang="sr-Latn-RS" sz="2400" dirty="0"/>
        </a:p>
      </dgm:t>
    </dgm:pt>
    <dgm:pt modelId="{B751FDEA-2AE6-4BA0-8CB3-C3FF7CE657F3}" type="parTrans" cxnId="{0FC2D7CD-9B0A-4F7B-B093-BD50BDB83F3B}">
      <dgm:prSet/>
      <dgm:spPr/>
      <dgm:t>
        <a:bodyPr/>
        <a:lstStyle/>
        <a:p>
          <a:endParaRPr lang="sr-Latn-RS" sz="3200"/>
        </a:p>
      </dgm:t>
    </dgm:pt>
    <dgm:pt modelId="{633E0473-8916-4CDC-B4B5-CBA4838569A6}" type="sibTrans" cxnId="{0FC2D7CD-9B0A-4F7B-B093-BD50BDB83F3B}">
      <dgm:prSet custT="1"/>
      <dgm:spPr/>
      <dgm:t>
        <a:bodyPr/>
        <a:lstStyle/>
        <a:p>
          <a:endParaRPr lang="sr-Latn-RS" sz="1800"/>
        </a:p>
      </dgm:t>
    </dgm:pt>
    <dgm:pt modelId="{3BB9AD8D-8751-4896-9976-EB6233D04383}">
      <dgm:prSet phldrT="[Text]" custT="1"/>
      <dgm:spPr/>
      <dgm:t>
        <a:bodyPr/>
        <a:lstStyle/>
        <a:p>
          <a:r>
            <a:rPr lang="en-US" sz="2400" dirty="0" err="1" smtClean="0"/>
            <a:t>Planiranje</a:t>
          </a:r>
          <a:r>
            <a:rPr lang="en-US" sz="2400" dirty="0" smtClean="0"/>
            <a:t> </a:t>
          </a:r>
          <a:r>
            <a:rPr lang="en-US" sz="2400" dirty="0" err="1" smtClean="0"/>
            <a:t>projekta</a:t>
          </a:r>
          <a:endParaRPr lang="sr-Latn-RS" sz="2400" dirty="0"/>
        </a:p>
      </dgm:t>
    </dgm:pt>
    <dgm:pt modelId="{B873C05D-DBC7-47C6-A8B2-AE5C2DC2D21F}" type="parTrans" cxnId="{936FE460-1AB6-4F08-A349-F06895BC540D}">
      <dgm:prSet/>
      <dgm:spPr/>
      <dgm:t>
        <a:bodyPr/>
        <a:lstStyle/>
        <a:p>
          <a:endParaRPr lang="sr-Latn-RS" sz="3200"/>
        </a:p>
      </dgm:t>
    </dgm:pt>
    <dgm:pt modelId="{5CF55178-A0D1-41E4-8013-F20BF6D1CE33}" type="sibTrans" cxnId="{936FE460-1AB6-4F08-A349-F06895BC540D}">
      <dgm:prSet custT="1"/>
      <dgm:spPr/>
      <dgm:t>
        <a:bodyPr/>
        <a:lstStyle/>
        <a:p>
          <a:endParaRPr lang="sr-Latn-RS" sz="1800"/>
        </a:p>
      </dgm:t>
    </dgm:pt>
    <dgm:pt modelId="{66608BB3-3313-4E81-82AA-0DC77BB81F71}">
      <dgm:prSet phldrT="[Text]" custT="1"/>
      <dgm:spPr/>
      <dgm:t>
        <a:bodyPr/>
        <a:lstStyle/>
        <a:p>
          <a:r>
            <a:rPr lang="en-US" sz="2000" dirty="0" err="1" smtClean="0"/>
            <a:t>Implementacija</a:t>
          </a:r>
          <a:endParaRPr lang="sr-Latn-RS" sz="2000" dirty="0"/>
        </a:p>
      </dgm:t>
    </dgm:pt>
    <dgm:pt modelId="{14EAAB9A-3773-49D4-8BBB-E4538A89F029}" type="parTrans" cxnId="{843C2F96-D400-43E5-8850-7FA88E93E977}">
      <dgm:prSet/>
      <dgm:spPr/>
      <dgm:t>
        <a:bodyPr/>
        <a:lstStyle/>
        <a:p>
          <a:endParaRPr lang="sr-Latn-RS" sz="3200"/>
        </a:p>
      </dgm:t>
    </dgm:pt>
    <dgm:pt modelId="{F0CC2C37-A833-42E0-BBB9-6F3CE609CF9D}" type="sibTrans" cxnId="{843C2F96-D400-43E5-8850-7FA88E93E977}">
      <dgm:prSet custT="1"/>
      <dgm:spPr/>
      <dgm:t>
        <a:bodyPr/>
        <a:lstStyle/>
        <a:p>
          <a:endParaRPr lang="sr-Latn-RS" sz="1800"/>
        </a:p>
      </dgm:t>
    </dgm:pt>
    <dgm:pt modelId="{F44A8687-F4C5-40BC-BB5B-DA29B7121412}">
      <dgm:prSet phldrT="[Text]" custT="1"/>
      <dgm:spPr/>
      <dgm:t>
        <a:bodyPr/>
        <a:lstStyle/>
        <a:p>
          <a:r>
            <a:rPr lang="en-US" sz="2400" dirty="0" err="1" smtClean="0"/>
            <a:t>Evaluacija</a:t>
          </a:r>
          <a:endParaRPr lang="sr-Latn-RS" sz="2400" dirty="0"/>
        </a:p>
      </dgm:t>
    </dgm:pt>
    <dgm:pt modelId="{AD727F0D-ABAD-4983-8B20-2D1112E84A01}" type="parTrans" cxnId="{FC0FD660-C048-419D-8AD8-1457ED7C3938}">
      <dgm:prSet/>
      <dgm:spPr/>
      <dgm:t>
        <a:bodyPr/>
        <a:lstStyle/>
        <a:p>
          <a:endParaRPr lang="sr-Latn-RS" sz="3200"/>
        </a:p>
      </dgm:t>
    </dgm:pt>
    <dgm:pt modelId="{87352176-10C0-4B55-BA75-23232E43D019}" type="sibTrans" cxnId="{FC0FD660-C048-419D-8AD8-1457ED7C3938}">
      <dgm:prSet custT="1"/>
      <dgm:spPr/>
      <dgm:t>
        <a:bodyPr/>
        <a:lstStyle/>
        <a:p>
          <a:endParaRPr lang="sr-Latn-RS" sz="1800"/>
        </a:p>
      </dgm:t>
    </dgm:pt>
    <dgm:pt modelId="{0559F3D2-9C94-43EB-9828-10B9B7FF7419}">
      <dgm:prSet phldrT="[Text]" custT="1"/>
      <dgm:spPr/>
      <dgm:t>
        <a:bodyPr/>
        <a:lstStyle/>
        <a:p>
          <a:r>
            <a:rPr lang="en-US" sz="2400" dirty="0" err="1" smtClean="0"/>
            <a:t>Naučene</a:t>
          </a:r>
          <a:r>
            <a:rPr lang="en-US" sz="2400" dirty="0" smtClean="0"/>
            <a:t> </a:t>
          </a:r>
          <a:r>
            <a:rPr lang="en-US" sz="2400" dirty="0" err="1" smtClean="0"/>
            <a:t>lekcije</a:t>
          </a:r>
          <a:endParaRPr lang="sr-Latn-RS" sz="2400" dirty="0"/>
        </a:p>
      </dgm:t>
    </dgm:pt>
    <dgm:pt modelId="{C2A22284-5931-46F2-B654-A31782E763FE}" type="parTrans" cxnId="{311952B6-8110-488D-B941-DDCB2C98C025}">
      <dgm:prSet/>
      <dgm:spPr/>
      <dgm:t>
        <a:bodyPr/>
        <a:lstStyle/>
        <a:p>
          <a:endParaRPr lang="sr-Latn-RS" sz="3200"/>
        </a:p>
      </dgm:t>
    </dgm:pt>
    <dgm:pt modelId="{0AF28E3E-55F6-4585-9777-244F00D29C82}" type="sibTrans" cxnId="{311952B6-8110-488D-B941-DDCB2C98C025}">
      <dgm:prSet custT="1"/>
      <dgm:spPr/>
      <dgm:t>
        <a:bodyPr/>
        <a:lstStyle/>
        <a:p>
          <a:endParaRPr lang="sr-Latn-RS" sz="1800"/>
        </a:p>
      </dgm:t>
    </dgm:pt>
    <dgm:pt modelId="{E2499989-A808-4CA0-84A6-A345318FAD1A}" type="pres">
      <dgm:prSet presAssocID="{79584810-8231-4C40-B2C0-157AD0D8D04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801F4DC4-C804-4AFC-A697-2238F366AF38}" type="pres">
      <dgm:prSet presAssocID="{C2751E05-1A81-4632-9D99-DE156B6ADC89}" presName="node" presStyleLbl="node1" presStyleIdx="0" presStyleCnt="5" custScaleX="154701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5AA11EE-971C-413B-84EE-AF2237B12F86}" type="pres">
      <dgm:prSet presAssocID="{633E0473-8916-4CDC-B4B5-CBA4838569A6}" presName="sibTrans" presStyleLbl="sibTrans2D1" presStyleIdx="0" presStyleCnt="5"/>
      <dgm:spPr/>
      <dgm:t>
        <a:bodyPr/>
        <a:lstStyle/>
        <a:p>
          <a:endParaRPr lang="sr-Latn-RS"/>
        </a:p>
      </dgm:t>
    </dgm:pt>
    <dgm:pt modelId="{82FEF69D-E948-42FF-B46E-732AE0898DE0}" type="pres">
      <dgm:prSet presAssocID="{633E0473-8916-4CDC-B4B5-CBA4838569A6}" presName="connectorText" presStyleLbl="sibTrans2D1" presStyleIdx="0" presStyleCnt="5"/>
      <dgm:spPr/>
      <dgm:t>
        <a:bodyPr/>
        <a:lstStyle/>
        <a:p>
          <a:endParaRPr lang="sr-Latn-RS"/>
        </a:p>
      </dgm:t>
    </dgm:pt>
    <dgm:pt modelId="{8C1C4AC9-082E-4E03-9F18-F62FAFB83F92}" type="pres">
      <dgm:prSet presAssocID="{3BB9AD8D-8751-4896-9976-EB6233D04383}" presName="node" presStyleLbl="node1" presStyleIdx="1" presStyleCnt="5" custScaleX="149987" custRadScaleRad="122470" custRadScaleInc="10281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79DD5AB-D2D4-4043-974D-477CB1A2CA76}" type="pres">
      <dgm:prSet presAssocID="{5CF55178-A0D1-41E4-8013-F20BF6D1CE33}" presName="sibTrans" presStyleLbl="sibTrans2D1" presStyleIdx="1" presStyleCnt="5"/>
      <dgm:spPr/>
      <dgm:t>
        <a:bodyPr/>
        <a:lstStyle/>
        <a:p>
          <a:endParaRPr lang="sr-Latn-RS"/>
        </a:p>
      </dgm:t>
    </dgm:pt>
    <dgm:pt modelId="{165FD360-0C94-416C-92BD-E016BC75FAC1}" type="pres">
      <dgm:prSet presAssocID="{5CF55178-A0D1-41E4-8013-F20BF6D1CE33}" presName="connectorText" presStyleLbl="sibTrans2D1" presStyleIdx="1" presStyleCnt="5"/>
      <dgm:spPr/>
      <dgm:t>
        <a:bodyPr/>
        <a:lstStyle/>
        <a:p>
          <a:endParaRPr lang="sr-Latn-RS"/>
        </a:p>
      </dgm:t>
    </dgm:pt>
    <dgm:pt modelId="{7C5ED161-9147-4064-A42A-84FD1DB6ECB2}" type="pres">
      <dgm:prSet presAssocID="{66608BB3-3313-4E81-82AA-0DC77BB81F71}" presName="node" presStyleLbl="node1" presStyleIdx="2" presStyleCnt="5" custScaleX="148895" custRadScaleRad="114343" custRadScaleInc="-2775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3FA32F69-AF2E-4D12-A935-47F1B632AFC5}" type="pres">
      <dgm:prSet presAssocID="{F0CC2C37-A833-42E0-BBB9-6F3CE609CF9D}" presName="sibTrans" presStyleLbl="sibTrans2D1" presStyleIdx="2" presStyleCnt="5"/>
      <dgm:spPr/>
      <dgm:t>
        <a:bodyPr/>
        <a:lstStyle/>
        <a:p>
          <a:endParaRPr lang="sr-Latn-RS"/>
        </a:p>
      </dgm:t>
    </dgm:pt>
    <dgm:pt modelId="{F217DF85-C3B3-4F7E-AD02-98E3EA0517DC}" type="pres">
      <dgm:prSet presAssocID="{F0CC2C37-A833-42E0-BBB9-6F3CE609CF9D}" presName="connectorText" presStyleLbl="sibTrans2D1" presStyleIdx="2" presStyleCnt="5"/>
      <dgm:spPr/>
      <dgm:t>
        <a:bodyPr/>
        <a:lstStyle/>
        <a:p>
          <a:endParaRPr lang="sr-Latn-RS"/>
        </a:p>
      </dgm:t>
    </dgm:pt>
    <dgm:pt modelId="{80BFC5F2-B624-4090-B236-0A66C0A29122}" type="pres">
      <dgm:prSet presAssocID="{F44A8687-F4C5-40BC-BB5B-DA29B7121412}" presName="node" presStyleLbl="node1" presStyleIdx="3" presStyleCnt="5" custScaleX="153776" custRadScaleRad="105060" custRadScaleInc="1353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31C53AD3-6108-4815-BBC3-2A2D2AB69B6D}" type="pres">
      <dgm:prSet presAssocID="{87352176-10C0-4B55-BA75-23232E43D019}" presName="sibTrans" presStyleLbl="sibTrans2D1" presStyleIdx="3" presStyleCnt="5"/>
      <dgm:spPr/>
      <dgm:t>
        <a:bodyPr/>
        <a:lstStyle/>
        <a:p>
          <a:endParaRPr lang="sr-Latn-RS"/>
        </a:p>
      </dgm:t>
    </dgm:pt>
    <dgm:pt modelId="{91DE3100-2725-4FB0-81EF-1FE1D1417A5D}" type="pres">
      <dgm:prSet presAssocID="{87352176-10C0-4B55-BA75-23232E43D019}" presName="connectorText" presStyleLbl="sibTrans2D1" presStyleIdx="3" presStyleCnt="5"/>
      <dgm:spPr/>
      <dgm:t>
        <a:bodyPr/>
        <a:lstStyle/>
        <a:p>
          <a:endParaRPr lang="sr-Latn-RS"/>
        </a:p>
      </dgm:t>
    </dgm:pt>
    <dgm:pt modelId="{DEA718B4-AEED-484D-86D7-E110B8B0CCC2}" type="pres">
      <dgm:prSet presAssocID="{0559F3D2-9C94-43EB-9828-10B9B7FF7419}" presName="node" presStyleLbl="node1" presStyleIdx="4" presStyleCnt="5" custScaleX="145885" custRadScaleRad="111585" custRadScaleInc="-6311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9C79F00-C721-47BE-9E96-7A9D8A08B4E9}" type="pres">
      <dgm:prSet presAssocID="{0AF28E3E-55F6-4585-9777-244F00D29C82}" presName="sibTrans" presStyleLbl="sibTrans2D1" presStyleIdx="4" presStyleCnt="5"/>
      <dgm:spPr/>
      <dgm:t>
        <a:bodyPr/>
        <a:lstStyle/>
        <a:p>
          <a:endParaRPr lang="sr-Latn-RS"/>
        </a:p>
      </dgm:t>
    </dgm:pt>
    <dgm:pt modelId="{B4A520B7-CA5D-42BB-9665-BB381839BF96}" type="pres">
      <dgm:prSet presAssocID="{0AF28E3E-55F6-4585-9777-244F00D29C82}" presName="connectorText" presStyleLbl="sibTrans2D1" presStyleIdx="4" presStyleCnt="5"/>
      <dgm:spPr/>
      <dgm:t>
        <a:bodyPr/>
        <a:lstStyle/>
        <a:p>
          <a:endParaRPr lang="sr-Latn-RS"/>
        </a:p>
      </dgm:t>
    </dgm:pt>
  </dgm:ptLst>
  <dgm:cxnLst>
    <dgm:cxn modelId="{39CF9F4B-E8E2-41E7-BA42-1F6133AB73D4}" type="presOf" srcId="{F0CC2C37-A833-42E0-BBB9-6F3CE609CF9D}" destId="{F217DF85-C3B3-4F7E-AD02-98E3EA0517DC}" srcOrd="1" destOrd="0" presId="urn:microsoft.com/office/officeart/2005/8/layout/cycle2"/>
    <dgm:cxn modelId="{0FC2D7CD-9B0A-4F7B-B093-BD50BDB83F3B}" srcId="{79584810-8231-4C40-B2C0-157AD0D8D048}" destId="{C2751E05-1A81-4632-9D99-DE156B6ADC89}" srcOrd="0" destOrd="0" parTransId="{B751FDEA-2AE6-4BA0-8CB3-C3FF7CE657F3}" sibTransId="{633E0473-8916-4CDC-B4B5-CBA4838569A6}"/>
    <dgm:cxn modelId="{37955412-5439-4284-92B1-165D7CC6E7E4}" type="presOf" srcId="{79584810-8231-4C40-B2C0-157AD0D8D048}" destId="{E2499989-A808-4CA0-84A6-A345318FAD1A}" srcOrd="0" destOrd="0" presId="urn:microsoft.com/office/officeart/2005/8/layout/cycle2"/>
    <dgm:cxn modelId="{26410919-6FF4-436C-AC8A-F215AAA18DE1}" type="presOf" srcId="{66608BB3-3313-4E81-82AA-0DC77BB81F71}" destId="{7C5ED161-9147-4064-A42A-84FD1DB6ECB2}" srcOrd="0" destOrd="0" presId="urn:microsoft.com/office/officeart/2005/8/layout/cycle2"/>
    <dgm:cxn modelId="{9520E6A0-8095-4972-B02F-FA09239B72ED}" type="presOf" srcId="{0559F3D2-9C94-43EB-9828-10B9B7FF7419}" destId="{DEA718B4-AEED-484D-86D7-E110B8B0CCC2}" srcOrd="0" destOrd="0" presId="urn:microsoft.com/office/officeart/2005/8/layout/cycle2"/>
    <dgm:cxn modelId="{8AF200BF-9AAF-4578-8C7A-BEEBF85FC82D}" type="presOf" srcId="{F44A8687-F4C5-40BC-BB5B-DA29B7121412}" destId="{80BFC5F2-B624-4090-B236-0A66C0A29122}" srcOrd="0" destOrd="0" presId="urn:microsoft.com/office/officeart/2005/8/layout/cycle2"/>
    <dgm:cxn modelId="{95965FC1-ED73-4530-8AB8-22363FD1DC80}" type="presOf" srcId="{87352176-10C0-4B55-BA75-23232E43D019}" destId="{91DE3100-2725-4FB0-81EF-1FE1D1417A5D}" srcOrd="1" destOrd="0" presId="urn:microsoft.com/office/officeart/2005/8/layout/cycle2"/>
    <dgm:cxn modelId="{FEF13193-4BCB-46C2-B876-587E3710E769}" type="presOf" srcId="{F0CC2C37-A833-42E0-BBB9-6F3CE609CF9D}" destId="{3FA32F69-AF2E-4D12-A935-47F1B632AFC5}" srcOrd="0" destOrd="0" presId="urn:microsoft.com/office/officeart/2005/8/layout/cycle2"/>
    <dgm:cxn modelId="{843C2F96-D400-43E5-8850-7FA88E93E977}" srcId="{79584810-8231-4C40-B2C0-157AD0D8D048}" destId="{66608BB3-3313-4E81-82AA-0DC77BB81F71}" srcOrd="2" destOrd="0" parTransId="{14EAAB9A-3773-49D4-8BBB-E4538A89F029}" sibTransId="{F0CC2C37-A833-42E0-BBB9-6F3CE609CF9D}"/>
    <dgm:cxn modelId="{907893FA-5508-4B6A-A988-46204452B899}" type="presOf" srcId="{5CF55178-A0D1-41E4-8013-F20BF6D1CE33}" destId="{979DD5AB-D2D4-4043-974D-477CB1A2CA76}" srcOrd="0" destOrd="0" presId="urn:microsoft.com/office/officeart/2005/8/layout/cycle2"/>
    <dgm:cxn modelId="{F7E409C2-D56B-43BA-9882-EF186A6BCF0D}" type="presOf" srcId="{0AF28E3E-55F6-4585-9777-244F00D29C82}" destId="{59C79F00-C721-47BE-9E96-7A9D8A08B4E9}" srcOrd="0" destOrd="0" presId="urn:microsoft.com/office/officeart/2005/8/layout/cycle2"/>
    <dgm:cxn modelId="{6AC8029D-5425-4B0F-B920-0D9C90B8C80C}" type="presOf" srcId="{633E0473-8916-4CDC-B4B5-CBA4838569A6}" destId="{82FEF69D-E948-42FF-B46E-732AE0898DE0}" srcOrd="1" destOrd="0" presId="urn:microsoft.com/office/officeart/2005/8/layout/cycle2"/>
    <dgm:cxn modelId="{936FE460-1AB6-4F08-A349-F06895BC540D}" srcId="{79584810-8231-4C40-B2C0-157AD0D8D048}" destId="{3BB9AD8D-8751-4896-9976-EB6233D04383}" srcOrd="1" destOrd="0" parTransId="{B873C05D-DBC7-47C6-A8B2-AE5C2DC2D21F}" sibTransId="{5CF55178-A0D1-41E4-8013-F20BF6D1CE33}"/>
    <dgm:cxn modelId="{311952B6-8110-488D-B941-DDCB2C98C025}" srcId="{79584810-8231-4C40-B2C0-157AD0D8D048}" destId="{0559F3D2-9C94-43EB-9828-10B9B7FF7419}" srcOrd="4" destOrd="0" parTransId="{C2A22284-5931-46F2-B654-A31782E763FE}" sibTransId="{0AF28E3E-55F6-4585-9777-244F00D29C82}"/>
    <dgm:cxn modelId="{C49BFD6A-F626-4782-A65C-BBB5E20067E6}" type="presOf" srcId="{3BB9AD8D-8751-4896-9976-EB6233D04383}" destId="{8C1C4AC9-082E-4E03-9F18-F62FAFB83F92}" srcOrd="0" destOrd="0" presId="urn:microsoft.com/office/officeart/2005/8/layout/cycle2"/>
    <dgm:cxn modelId="{907265C4-9EDB-4B43-82C0-426C216A7E04}" type="presOf" srcId="{633E0473-8916-4CDC-B4B5-CBA4838569A6}" destId="{55AA11EE-971C-413B-84EE-AF2237B12F86}" srcOrd="0" destOrd="0" presId="urn:microsoft.com/office/officeart/2005/8/layout/cycle2"/>
    <dgm:cxn modelId="{CCB3E016-E0F6-4FF3-BF05-5878FB701C4F}" type="presOf" srcId="{0AF28E3E-55F6-4585-9777-244F00D29C82}" destId="{B4A520B7-CA5D-42BB-9665-BB381839BF96}" srcOrd="1" destOrd="0" presId="urn:microsoft.com/office/officeart/2005/8/layout/cycle2"/>
    <dgm:cxn modelId="{FC0FD660-C048-419D-8AD8-1457ED7C3938}" srcId="{79584810-8231-4C40-B2C0-157AD0D8D048}" destId="{F44A8687-F4C5-40BC-BB5B-DA29B7121412}" srcOrd="3" destOrd="0" parTransId="{AD727F0D-ABAD-4983-8B20-2D1112E84A01}" sibTransId="{87352176-10C0-4B55-BA75-23232E43D019}"/>
    <dgm:cxn modelId="{74D42817-C010-4CDB-A5E9-467DEEAC530E}" type="presOf" srcId="{87352176-10C0-4B55-BA75-23232E43D019}" destId="{31C53AD3-6108-4815-BBC3-2A2D2AB69B6D}" srcOrd="0" destOrd="0" presId="urn:microsoft.com/office/officeart/2005/8/layout/cycle2"/>
    <dgm:cxn modelId="{11F38CA8-E229-4308-BDF8-0C658A9E5FFB}" type="presOf" srcId="{5CF55178-A0D1-41E4-8013-F20BF6D1CE33}" destId="{165FD360-0C94-416C-92BD-E016BC75FAC1}" srcOrd="1" destOrd="0" presId="urn:microsoft.com/office/officeart/2005/8/layout/cycle2"/>
    <dgm:cxn modelId="{073C6E22-0C6A-446F-B066-B2A6F8F7D706}" type="presOf" srcId="{C2751E05-1A81-4632-9D99-DE156B6ADC89}" destId="{801F4DC4-C804-4AFC-A697-2238F366AF38}" srcOrd="0" destOrd="0" presId="urn:microsoft.com/office/officeart/2005/8/layout/cycle2"/>
    <dgm:cxn modelId="{A4D8FE90-816E-4A27-B9B6-EA2889B4154F}" type="presParOf" srcId="{E2499989-A808-4CA0-84A6-A345318FAD1A}" destId="{801F4DC4-C804-4AFC-A697-2238F366AF38}" srcOrd="0" destOrd="0" presId="urn:microsoft.com/office/officeart/2005/8/layout/cycle2"/>
    <dgm:cxn modelId="{C6DCD7FB-D985-486C-908E-E86F50E81AB6}" type="presParOf" srcId="{E2499989-A808-4CA0-84A6-A345318FAD1A}" destId="{55AA11EE-971C-413B-84EE-AF2237B12F86}" srcOrd="1" destOrd="0" presId="urn:microsoft.com/office/officeart/2005/8/layout/cycle2"/>
    <dgm:cxn modelId="{52A42EE2-43B5-47FB-9BA1-8DBE7BA5E1FC}" type="presParOf" srcId="{55AA11EE-971C-413B-84EE-AF2237B12F86}" destId="{82FEF69D-E948-42FF-B46E-732AE0898DE0}" srcOrd="0" destOrd="0" presId="urn:microsoft.com/office/officeart/2005/8/layout/cycle2"/>
    <dgm:cxn modelId="{A8C10873-636C-4830-AA4B-62D6D238F02B}" type="presParOf" srcId="{E2499989-A808-4CA0-84A6-A345318FAD1A}" destId="{8C1C4AC9-082E-4E03-9F18-F62FAFB83F92}" srcOrd="2" destOrd="0" presId="urn:microsoft.com/office/officeart/2005/8/layout/cycle2"/>
    <dgm:cxn modelId="{DD02D3D4-4E9B-4CD6-857B-7ECC5D0EB26F}" type="presParOf" srcId="{E2499989-A808-4CA0-84A6-A345318FAD1A}" destId="{979DD5AB-D2D4-4043-974D-477CB1A2CA76}" srcOrd="3" destOrd="0" presId="urn:microsoft.com/office/officeart/2005/8/layout/cycle2"/>
    <dgm:cxn modelId="{F77281FB-352D-403D-A48E-DD512A074BC2}" type="presParOf" srcId="{979DD5AB-D2D4-4043-974D-477CB1A2CA76}" destId="{165FD360-0C94-416C-92BD-E016BC75FAC1}" srcOrd="0" destOrd="0" presId="urn:microsoft.com/office/officeart/2005/8/layout/cycle2"/>
    <dgm:cxn modelId="{E0A25B43-5D2A-4310-9B73-199D28E09E74}" type="presParOf" srcId="{E2499989-A808-4CA0-84A6-A345318FAD1A}" destId="{7C5ED161-9147-4064-A42A-84FD1DB6ECB2}" srcOrd="4" destOrd="0" presId="urn:microsoft.com/office/officeart/2005/8/layout/cycle2"/>
    <dgm:cxn modelId="{F8B3B092-1F27-492F-9C8B-AE2B18D2AF3B}" type="presParOf" srcId="{E2499989-A808-4CA0-84A6-A345318FAD1A}" destId="{3FA32F69-AF2E-4D12-A935-47F1B632AFC5}" srcOrd="5" destOrd="0" presId="urn:microsoft.com/office/officeart/2005/8/layout/cycle2"/>
    <dgm:cxn modelId="{461BE8EA-F083-44B7-930B-E27F99B988A6}" type="presParOf" srcId="{3FA32F69-AF2E-4D12-A935-47F1B632AFC5}" destId="{F217DF85-C3B3-4F7E-AD02-98E3EA0517DC}" srcOrd="0" destOrd="0" presId="urn:microsoft.com/office/officeart/2005/8/layout/cycle2"/>
    <dgm:cxn modelId="{16CD5031-8E70-4B89-8F4D-9D0C3B0F7FC3}" type="presParOf" srcId="{E2499989-A808-4CA0-84A6-A345318FAD1A}" destId="{80BFC5F2-B624-4090-B236-0A66C0A29122}" srcOrd="6" destOrd="0" presId="urn:microsoft.com/office/officeart/2005/8/layout/cycle2"/>
    <dgm:cxn modelId="{3A9D6313-E671-4DFD-BF42-CA8B6AB91BC4}" type="presParOf" srcId="{E2499989-A808-4CA0-84A6-A345318FAD1A}" destId="{31C53AD3-6108-4815-BBC3-2A2D2AB69B6D}" srcOrd="7" destOrd="0" presId="urn:microsoft.com/office/officeart/2005/8/layout/cycle2"/>
    <dgm:cxn modelId="{84475E65-B567-4CA7-B2DD-EEF32DA63A1B}" type="presParOf" srcId="{31C53AD3-6108-4815-BBC3-2A2D2AB69B6D}" destId="{91DE3100-2725-4FB0-81EF-1FE1D1417A5D}" srcOrd="0" destOrd="0" presId="urn:microsoft.com/office/officeart/2005/8/layout/cycle2"/>
    <dgm:cxn modelId="{EB3B5AF8-A3F9-4C8A-85A9-BAA908DA802E}" type="presParOf" srcId="{E2499989-A808-4CA0-84A6-A345318FAD1A}" destId="{DEA718B4-AEED-484D-86D7-E110B8B0CCC2}" srcOrd="8" destOrd="0" presId="urn:microsoft.com/office/officeart/2005/8/layout/cycle2"/>
    <dgm:cxn modelId="{48381A75-1260-4AA4-85EB-6E0F20A36DAF}" type="presParOf" srcId="{E2499989-A808-4CA0-84A6-A345318FAD1A}" destId="{59C79F00-C721-47BE-9E96-7A9D8A08B4E9}" srcOrd="9" destOrd="0" presId="urn:microsoft.com/office/officeart/2005/8/layout/cycle2"/>
    <dgm:cxn modelId="{0F3175B5-EBAC-4BA7-B1AF-6A3DC2BFF7EE}" type="presParOf" srcId="{59C79F00-C721-47BE-9E96-7A9D8A08B4E9}" destId="{B4A520B7-CA5D-42BB-9665-BB381839BF9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B1924-C324-41B6-9104-133FCB730AC3}">
      <dsp:nvSpPr>
        <dsp:cNvPr id="0" name=""/>
        <dsp:cNvSpPr/>
      </dsp:nvSpPr>
      <dsp:spPr>
        <a:xfrm>
          <a:off x="2283518" y="0"/>
          <a:ext cx="2791076" cy="1896847"/>
        </a:xfrm>
        <a:prstGeom prst="trapezoid">
          <a:avLst>
            <a:gd name="adj" fmla="val 73571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lang="en-US" sz="16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lang="en-US" sz="16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hr-HR" sz="16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Kapaciteti</a:t>
          </a:r>
          <a:r>
            <a:rPr lang="hr-HR" sz="16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endParaRPr lang="en-US" sz="1600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lang="en-US" sz="1600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16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sr-Latn-CS" sz="16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Koliko bi koštalo</a:t>
          </a:r>
          <a:endParaRPr lang="en-US" sz="1600" b="1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r-Latn-CS" sz="16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izvođenje svih naših aktivnosti?</a:t>
          </a:r>
          <a:endParaRPr kumimoji="0" lang="en-US" sz="1600" b="0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283518" y="0"/>
        <a:ext cx="2791076" cy="1896847"/>
      </dsp:txXfrm>
    </dsp:sp>
    <dsp:sp modelId="{A1D4FD56-BE77-4FED-A4AF-B5E1402555DD}">
      <dsp:nvSpPr>
        <dsp:cNvPr id="0" name=""/>
        <dsp:cNvSpPr/>
      </dsp:nvSpPr>
      <dsp:spPr>
        <a:xfrm>
          <a:off x="1505799" y="1896847"/>
          <a:ext cx="4346514" cy="1057094"/>
        </a:xfrm>
        <a:prstGeom prst="trapezoid">
          <a:avLst>
            <a:gd name="adj" fmla="val 73571"/>
          </a:avLst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sr-Latn-C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Merenje promene</a:t>
          </a:r>
          <a:r>
            <a:rPr lang="en-U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sr-Latn-C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en-U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sr-Latn-C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Kako ćemo znati da su se promene dogodile?</a:t>
          </a:r>
          <a:endParaRPr kumimoji="0" lang="en-US" sz="1800" b="0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266439" y="1896847"/>
        <a:ext cx="2825234" cy="1057094"/>
      </dsp:txXfrm>
    </dsp:sp>
    <dsp:sp modelId="{FB6F105B-6426-4425-8C7E-126C2D063919}">
      <dsp:nvSpPr>
        <dsp:cNvPr id="0" name=""/>
        <dsp:cNvSpPr/>
      </dsp:nvSpPr>
      <dsp:spPr>
        <a:xfrm>
          <a:off x="1061111" y="2953942"/>
          <a:ext cx="5235891" cy="604430"/>
        </a:xfrm>
        <a:prstGeom prst="trapezoid">
          <a:avLst>
            <a:gd name="adj" fmla="val 73571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hr-HR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Prilika </a:t>
          </a:r>
          <a:r>
            <a:rPr lang="en-U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sr-Latn-C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Šta ćemo uraditi</a:t>
          </a:r>
          <a:r>
            <a:rPr lang="en-U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?</a:t>
          </a:r>
          <a:endParaRPr kumimoji="0" lang="en-US" sz="1800" b="0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977392" y="2953942"/>
        <a:ext cx="3403329" cy="604430"/>
      </dsp:txXfrm>
    </dsp:sp>
    <dsp:sp modelId="{E1017DD9-AAF3-462D-AC47-83892FEC16FE}">
      <dsp:nvSpPr>
        <dsp:cNvPr id="0" name=""/>
        <dsp:cNvSpPr/>
      </dsp:nvSpPr>
      <dsp:spPr>
        <a:xfrm>
          <a:off x="507668" y="3558372"/>
          <a:ext cx="6342776" cy="752251"/>
        </a:xfrm>
        <a:prstGeom prst="trapezoid">
          <a:avLst>
            <a:gd name="adj" fmla="val 73571"/>
          </a:avLst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Ideja i vizija</a:t>
          </a:r>
          <a:r>
            <a:rPr lang="hr-HR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sr-Latn-C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Kakve promene želimo da podstaknemo / postignemo?</a:t>
          </a:r>
          <a:r>
            <a:rPr lang="sr-Latn-CS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endParaRPr lang="sr-Latn-CS" sz="1800" kern="12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617654" y="3558372"/>
        <a:ext cx="4122804" cy="752251"/>
      </dsp:txXfrm>
    </dsp:sp>
    <dsp:sp modelId="{1DBE7ED7-4D3F-4EF0-ADF0-4848A0AAD3A9}">
      <dsp:nvSpPr>
        <dsp:cNvPr id="0" name=""/>
        <dsp:cNvSpPr/>
      </dsp:nvSpPr>
      <dsp:spPr>
        <a:xfrm>
          <a:off x="0" y="4310624"/>
          <a:ext cx="7358114" cy="690035"/>
        </a:xfrm>
        <a:prstGeom prst="trapezoid">
          <a:avLst>
            <a:gd name="adj" fmla="val 73571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Problem ili potreba za projektom </a:t>
          </a:r>
          <a:r>
            <a:rPr lang="en-U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– </a:t>
          </a:r>
          <a:r>
            <a:rPr lang="sr-Latn-CS" sz="1800" b="1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Šta želimo da poboljšamo?</a:t>
          </a:r>
          <a:r>
            <a:rPr lang="sr-Latn-CS" sz="18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  <a:endParaRPr lang="sr-Latn-CS" sz="1800" kern="12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287669" y="4310624"/>
        <a:ext cx="4782774" cy="690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F4DC4-C804-4AFC-A697-2238F366AF38}">
      <dsp:nvSpPr>
        <dsp:cNvPr id="0" name=""/>
        <dsp:cNvSpPr/>
      </dsp:nvSpPr>
      <dsp:spPr>
        <a:xfrm>
          <a:off x="2795068" y="1081"/>
          <a:ext cx="2622919" cy="169547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Procena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potreba</a:t>
          </a:r>
          <a:endParaRPr lang="sr-Latn-RS" sz="2400" kern="1200" dirty="0"/>
        </a:p>
      </dsp:txBody>
      <dsp:txXfrm>
        <a:off x="3179186" y="249378"/>
        <a:ext cx="1854683" cy="1198882"/>
      </dsp:txXfrm>
    </dsp:sp>
    <dsp:sp modelId="{55AA11EE-971C-413B-84EE-AF2237B12F86}">
      <dsp:nvSpPr>
        <dsp:cNvPr id="0" name=""/>
        <dsp:cNvSpPr/>
      </dsp:nvSpPr>
      <dsp:spPr>
        <a:xfrm rot="1826707">
          <a:off x="5191735" y="1317406"/>
          <a:ext cx="397654" cy="572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1800" kern="1200"/>
        </a:p>
      </dsp:txBody>
      <dsp:txXfrm>
        <a:off x="5199960" y="1401627"/>
        <a:ext cx="278358" cy="343333"/>
      </dsp:txXfrm>
    </dsp:sp>
    <dsp:sp modelId="{8C1C4AC9-082E-4E03-9F18-F62FAFB83F92}">
      <dsp:nvSpPr>
        <dsp:cNvPr id="0" name=""/>
        <dsp:cNvSpPr/>
      </dsp:nvSpPr>
      <dsp:spPr>
        <a:xfrm>
          <a:off x="5405981" y="1512171"/>
          <a:ext cx="2542995" cy="1695476"/>
        </a:xfrm>
        <a:prstGeom prst="ellipse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Planiranje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projekta</a:t>
          </a:r>
          <a:endParaRPr lang="sr-Latn-RS" sz="2400" kern="1200" dirty="0"/>
        </a:p>
      </dsp:txBody>
      <dsp:txXfrm>
        <a:off x="5778394" y="1760468"/>
        <a:ext cx="1798169" cy="1198882"/>
      </dsp:txXfrm>
    </dsp:sp>
    <dsp:sp modelId="{979DD5AB-D2D4-4043-974D-477CB1A2CA76}">
      <dsp:nvSpPr>
        <dsp:cNvPr id="0" name=""/>
        <dsp:cNvSpPr/>
      </dsp:nvSpPr>
      <dsp:spPr>
        <a:xfrm rot="6502522">
          <a:off x="6084971" y="3251254"/>
          <a:ext cx="402763" cy="572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1800" kern="1200"/>
        </a:p>
      </dsp:txBody>
      <dsp:txXfrm rot="10800000">
        <a:off x="6164431" y="3308365"/>
        <a:ext cx="281934" cy="343333"/>
      </dsp:txXfrm>
    </dsp:sp>
    <dsp:sp modelId="{7C5ED161-9147-4064-A42A-84FD1DB6ECB2}">
      <dsp:nvSpPr>
        <dsp:cNvPr id="0" name=""/>
        <dsp:cNvSpPr/>
      </dsp:nvSpPr>
      <dsp:spPr>
        <a:xfrm>
          <a:off x="4625895" y="3888434"/>
          <a:ext cx="2524480" cy="1695476"/>
        </a:xfrm>
        <a:prstGeom prst="ellips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Implementacija</a:t>
          </a:r>
          <a:endParaRPr lang="sr-Latn-RS" sz="2000" kern="1200" dirty="0"/>
        </a:p>
      </dsp:txBody>
      <dsp:txXfrm>
        <a:off x="4995597" y="4136731"/>
        <a:ext cx="1785076" cy="1198882"/>
      </dsp:txXfrm>
    </dsp:sp>
    <dsp:sp modelId="{3FA32F69-AF2E-4D12-A935-47F1B632AFC5}">
      <dsp:nvSpPr>
        <dsp:cNvPr id="0" name=""/>
        <dsp:cNvSpPr/>
      </dsp:nvSpPr>
      <dsp:spPr>
        <a:xfrm rot="10800001">
          <a:off x="4097044" y="4450061"/>
          <a:ext cx="373721" cy="572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1800" kern="1200"/>
        </a:p>
      </dsp:txBody>
      <dsp:txXfrm rot="10800000">
        <a:off x="4209160" y="4564506"/>
        <a:ext cx="261605" cy="343333"/>
      </dsp:txXfrm>
    </dsp:sp>
    <dsp:sp modelId="{80BFC5F2-B624-4090-B236-0A66C0A29122}">
      <dsp:nvSpPr>
        <dsp:cNvPr id="0" name=""/>
        <dsp:cNvSpPr/>
      </dsp:nvSpPr>
      <dsp:spPr>
        <a:xfrm>
          <a:off x="1313524" y="3888433"/>
          <a:ext cx="2607236" cy="1695476"/>
        </a:xfrm>
        <a:prstGeom prst="ellipse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Evaluacija</a:t>
          </a:r>
          <a:endParaRPr lang="sr-Latn-RS" sz="2400" kern="1200" dirty="0"/>
        </a:p>
      </dsp:txBody>
      <dsp:txXfrm>
        <a:off x="1695345" y="4136730"/>
        <a:ext cx="1843594" cy="1198882"/>
      </dsp:txXfrm>
    </dsp:sp>
    <dsp:sp modelId="{31C53AD3-6108-4815-BBC3-2A2D2AB69B6D}">
      <dsp:nvSpPr>
        <dsp:cNvPr id="0" name=""/>
        <dsp:cNvSpPr/>
      </dsp:nvSpPr>
      <dsp:spPr>
        <a:xfrm rot="15035192">
          <a:off x="1997894" y="3271677"/>
          <a:ext cx="407925" cy="572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1800" kern="1200"/>
        </a:p>
      </dsp:txBody>
      <dsp:txXfrm rot="10800000">
        <a:off x="2079421" y="3443832"/>
        <a:ext cx="285548" cy="343333"/>
      </dsp:txXfrm>
    </dsp:sp>
    <dsp:sp modelId="{DEA718B4-AEED-484D-86D7-E110B8B0CCC2}">
      <dsp:nvSpPr>
        <dsp:cNvPr id="0" name=""/>
        <dsp:cNvSpPr/>
      </dsp:nvSpPr>
      <dsp:spPr>
        <a:xfrm>
          <a:off x="542977" y="1512172"/>
          <a:ext cx="2473446" cy="1695476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Naučene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lekcije</a:t>
          </a:r>
          <a:endParaRPr lang="sr-Latn-RS" sz="2400" kern="1200" dirty="0"/>
        </a:p>
      </dsp:txBody>
      <dsp:txXfrm>
        <a:off x="905205" y="1760469"/>
        <a:ext cx="1748990" cy="1198882"/>
      </dsp:txXfrm>
    </dsp:sp>
    <dsp:sp modelId="{59C79F00-C721-47BE-9E96-7A9D8A08B4E9}">
      <dsp:nvSpPr>
        <dsp:cNvPr id="0" name=""/>
        <dsp:cNvSpPr/>
      </dsp:nvSpPr>
      <dsp:spPr>
        <a:xfrm rot="19619967">
          <a:off x="2762649" y="1332058"/>
          <a:ext cx="318416" cy="572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1800" kern="1200"/>
        </a:p>
      </dsp:txBody>
      <dsp:txXfrm>
        <a:off x="2770355" y="1472517"/>
        <a:ext cx="222891" cy="343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83BFE86-6E9C-4477-B815-7CCBE995E176}" type="datetimeFigureOut">
              <a:rPr lang="en-US"/>
              <a:pPr>
                <a:defRPr/>
              </a:pPr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B26A78-6CB6-44A8-8104-D3DCE676C72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84362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A9FA407B-A2E9-4210-AFDE-5CD908604AA3}" type="slidenum">
              <a:rPr lang="en-US" altLang="sr-Latn-RS"/>
              <a:pPr/>
              <a:t>9</a:t>
            </a:fld>
            <a:endParaRPr lang="en-US" altLang="sr-Latn-R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220692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0CA3-9BDF-443B-B510-9475F697689B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023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0490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9EB-84B3-41BC-87F9-A7AD9AE396A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92611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Fond za razvoj neprofitnog sektora APV  April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A05C158-B290-405E-A2CD-588E214DCAD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09317273"/>
      </p:ext>
    </p:extLst>
  </p:cSld>
  <p:clrMapOvr>
    <a:masterClrMapping/>
  </p:clrMapOvr>
  <p:transition spd="med" advClick="0" advTm="30000">
    <p:cover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Fond za razvoj neprofitnog sektora APV  April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E72CF0C-FCE0-495F-A79A-021A431518E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64524764"/>
      </p:ext>
    </p:extLst>
  </p:cSld>
  <p:clrMapOvr>
    <a:masterClrMapping/>
  </p:clrMapOvr>
  <p:transition spd="med" advClick="0" advTm="30000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60C0-ED37-45EF-B3F5-B1AF371DA0A7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9825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3900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AACB-40B9-4874-859F-350D9DE40D94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0880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12A51-9811-4CCB-9003-58F274D7B86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277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6396-788A-4516-975A-919D9F9F08C5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88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C622-D989-4C52-8504-24ACA3DDFBF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8359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33A1-FB0F-48A1-B1AB-A9A490578543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6296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0247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4744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5800"/>
            <a:ext cx="7772400" cy="1974850"/>
          </a:xfrm>
        </p:spPr>
        <p:txBody>
          <a:bodyPr/>
          <a:lstStyle/>
          <a:p>
            <a:pPr algn="ctr" eaLnBrk="0" hangingPunct="0">
              <a:defRPr/>
            </a:pPr>
            <a:r>
              <a:rPr lang="en-US" sz="440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PISANJE PREDLOGA PROJEKTA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838200"/>
            <a:ext cx="7772400" cy="8223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Dragan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Milutinovi</a:t>
            </a:r>
            <a:r>
              <a:rPr lang="sr-Latn-CS" sz="2400" b="1" dirty="0" smtClean="0">
                <a:solidFill>
                  <a:schemeClr val="tx2">
                    <a:lumMod val="50000"/>
                  </a:schemeClr>
                </a:solidFill>
              </a:rPr>
              <a:t>ć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sr-Latn-C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Šta je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PCM</a:t>
            </a:r>
            <a:r>
              <a:rPr lang="sr-Latn-C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?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14688" y="642938"/>
            <a:ext cx="3000375" cy="53863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sz="3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?</a:t>
            </a:r>
            <a:endParaRPr lang="en-US" sz="3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51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080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Projektni ciklus </a:t>
            </a:r>
            <a:endParaRPr lang="en-US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571625"/>
            <a:ext cx="8077200" cy="2032000"/>
          </a:xfr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Projektni ciklus je menadžerska disciplina koja sledi "životni vek" projekta od inicijalne ideje kroz realizaciju pa sve do kraja projekta, odnosno tačke obnavljanja projekta pod istim ili </a:t>
            </a:r>
            <a:r>
              <a:rPr lang="sr-Latn-C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nesto</a:t>
            </a: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izmenjenim uslovima.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PCM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39110162"/>
              </p:ext>
            </p:extLst>
          </p:nvPr>
        </p:nvGraphicFramePr>
        <p:xfrm>
          <a:off x="428625" y="1052736"/>
          <a:ext cx="8247831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106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7772400" cy="9144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Osnovni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model projektnog ciklusa 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-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faze: 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305800" cy="3422475"/>
          </a:xfr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identifikovanje mogućih projektnih ideja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formulisanje u predlog projekta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procena vrednosti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finansiranje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realizacija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i evaluacija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izveštaj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5800"/>
            <a:ext cx="7772400" cy="1974850"/>
          </a:xfrm>
        </p:spPr>
        <p:txBody>
          <a:bodyPr/>
          <a:lstStyle/>
          <a:p>
            <a:pPr algn="ctr" eaLnBrk="0" hangingPunct="0">
              <a:defRPr/>
            </a:pP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STRUKTURA PROJEKTA</a:t>
            </a:r>
            <a:endParaRPr lang="en-US" sz="4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838200"/>
            <a:ext cx="7772400" cy="8223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Dragan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Milutinovi</a:t>
            </a:r>
            <a:r>
              <a:rPr lang="sr-Latn-CS" sz="2400" b="1" dirty="0" smtClean="0">
                <a:solidFill>
                  <a:schemeClr val="tx2">
                    <a:lumMod val="50000"/>
                  </a:schemeClr>
                </a:solidFill>
              </a:rPr>
              <a:t>ć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93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304800"/>
            <a:ext cx="8786812" cy="8080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Komponente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p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redlog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a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projekta  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209631"/>
          </a:xfrm>
        </p:spPr>
        <p:txBody>
          <a:bodyPr>
            <a:spAutoFit/>
          </a:bodyPr>
          <a:lstStyle/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Propratno pismo 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Naslovna strana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Sažetak projekta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Uvod 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Obrazloženje problema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Ciljevi 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Očekivani rezultati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Evaluacija 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Budžet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Prošlo i buduće finansiranje (održivost)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Propratni materijal (prilozi)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6556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Propratno pismo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4605338"/>
          </a:xfrm>
        </p:spPr>
        <p:txBody>
          <a:bodyPr>
            <a:spAutoFit/>
          </a:bodyPr>
          <a:lstStyle/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Sadrži : zaglavlje (memorandum organizacije), datum slanja, referentni broj, adresu primaoca, predmet pisma, krat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 sadržaj i potpis odgovorne osobe.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endParaRPr lang="it-IT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it-IT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reba</a:t>
            </a:r>
            <a:r>
              <a:rPr lang="it-IT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 bi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da: </a:t>
            </a:r>
          </a:p>
          <a:p>
            <a:pPr marL="838200" lvl="2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bude upućeno određenoj</a:t>
            </a:r>
            <a:r>
              <a:rPr lang="en-US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osobi /organizaciji; </a:t>
            </a:r>
          </a:p>
          <a:p>
            <a:pPr marL="838200" lvl="2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objasni razlog obraćanja donatoru; </a:t>
            </a:r>
          </a:p>
          <a:p>
            <a:pPr marL="838200" lvl="2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sadrži traženi iznos za realizaciju projekta; </a:t>
            </a:r>
          </a:p>
          <a:p>
            <a:pPr marL="838200" lvl="2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sadrži krat</a:t>
            </a:r>
            <a:r>
              <a:rPr lang="en-US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 opis o kojoj vrsti projekta se radi i šta je cilj projekta; </a:t>
            </a:r>
          </a:p>
          <a:p>
            <a:pPr marL="838200" lvl="2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objasni zašto je ovaj projekat prioritetan za organizaciju; </a:t>
            </a:r>
          </a:p>
          <a:p>
            <a:pPr marL="838200" lvl="2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sadrži ime osobe za buduće kontakte.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6556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Naslovna strana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857375"/>
            <a:ext cx="8382000" cy="2497094"/>
          </a:xfrm>
        </p:spPr>
        <p:txBody>
          <a:bodyPr>
            <a:spAutoFit/>
          </a:bodyPr>
          <a:lstStyle/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Naziv projekta 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Informacija o aplikantu (naziv organizacije, registracioni broj, adresa, broj telefona, broj faksa i e-mail) 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Ime koordinatora/voditelja projekta 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Vreme trajanja projekta (početni i završni datum)</a:t>
            </a:r>
          </a:p>
          <a:p>
            <a:pPr marL="582613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Ukupan budžet projekta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239000" cy="6556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Sažetak projekta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839200" cy="4133850"/>
          </a:xfrm>
        </p:spPr>
        <p:txBody>
          <a:bodyPr>
            <a:spAutoFit/>
          </a:bodyPr>
          <a:lstStyle/>
          <a:p>
            <a:pPr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Forma: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više od jedne strane A4 formata (ako donator nije drugačije odredio)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14350"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</a:pP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ljučne informacije: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14350"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</a:pPr>
            <a:endParaRPr lang="hr-HR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ü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Opis problema/potrebe – zašto?, gde? </a:t>
            </a:r>
          </a:p>
          <a:p>
            <a:pPr lvl="1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ü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Ciljevi – šta? </a:t>
            </a:r>
          </a:p>
          <a:p>
            <a:pPr lvl="1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ü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Ciljne grupe – za koga? </a:t>
            </a:r>
          </a:p>
          <a:p>
            <a:pPr lvl="1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ü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Aktivnosti – kako?, (do) kada? </a:t>
            </a:r>
          </a:p>
          <a:p>
            <a:pPr lvl="1" indent="-51435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ü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Ukupni troškovi projekta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239000" cy="6556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Uvod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71563"/>
            <a:ext cx="8839200" cy="4710112"/>
          </a:xfrm>
        </p:spPr>
        <p:txBody>
          <a:bodyPr>
            <a:spAutoFit/>
          </a:bodyPr>
          <a:lstStyle/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Opšte pravilo: sastavite ovaj deo tako kao da donator NIŠTA ne zna o vašoj organizaciji</a:t>
            </a: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endParaRPr lang="sr-Latn-C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Pojasniti k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se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prijavljuje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detaljan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opis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vaše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misija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istorijat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struktura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službe,dostignuća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Važno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objasniti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rezultati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projekta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ojačati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organizaciju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doprineti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njenom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budućem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razvoju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 bi se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održao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kontinuitet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informacije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završetak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uvodnog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trebalo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bi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logično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vodi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razmatranju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Šta je projekat?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14688" y="642938"/>
            <a:ext cx="3000375" cy="53863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sz="3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?</a:t>
            </a:r>
            <a:endParaRPr lang="en-US" sz="3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534400" cy="88423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it-IT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O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brazloženje problema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/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potreba 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86800" cy="3294063"/>
          </a:xfrm>
        </p:spPr>
        <p:txBody>
          <a:bodyPr>
            <a:spAutoFit/>
          </a:bodyPr>
          <a:lstStyle/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Potrebno je odgovoriti na dva ključna pitanja: </a:t>
            </a:r>
          </a:p>
          <a:p>
            <a:pPr marL="841375" lvl="1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Šta je to što se dešava u vašem okruženju? </a:t>
            </a:r>
          </a:p>
          <a:p>
            <a:pPr marL="841375" lvl="1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 je identifikovao (utvrdio) problem (potrebu) i kako je to uradio? </a:t>
            </a: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endParaRPr lang="it-IT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it-IT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Ov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aj deo </a:t>
            </a:r>
            <a:r>
              <a:rPr lang="it-IT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trebalo bi da 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uključi demografske i statističke podatke koji će jasno predstaviti obim i veličinu problema: </a:t>
            </a:r>
          </a:p>
          <a:p>
            <a:pPr marL="841375" lvl="1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opis ciljne grupe; 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1375" lvl="1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urgentnost problema i šta će se desiti ako se ništa ne preduzme; </a:t>
            </a:r>
          </a:p>
          <a:p>
            <a:pPr marL="841375" lvl="1" indent="-5143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ostale organizacije koje se bave rešavanjem ovih problema. 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7318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C</a:t>
            </a:r>
            <a:r>
              <a:rPr lang="it-IT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iljevi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071563"/>
            <a:ext cx="8686800" cy="4738687"/>
          </a:xfrm>
        </p:spPr>
        <p:txBody>
          <a:bodyPr>
            <a:spAutoFit/>
          </a:bodyPr>
          <a:lstStyle/>
          <a:p>
            <a:pPr marL="547688" indent="-4635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Prilikom definisanja ciljeva bitno je odgovoriti na dva ključna pitanja: </a:t>
            </a:r>
          </a:p>
          <a:p>
            <a:pPr marL="1431925" lvl="1" indent="-625475" eaLnBrk="0" hangingPunct="0">
              <a:lnSpc>
                <a:spcPct val="90000"/>
              </a:lnSpc>
              <a:spcBef>
                <a:spcPct val="30000"/>
              </a:spcBef>
              <a:buClr>
                <a:srgbClr val="3F6D19"/>
              </a:buClr>
              <a:buFont typeface="Wingdings" panose="05000000000000000000" pitchFamily="2" charset="2"/>
              <a:buChar char="ü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Šta organizacija želi </a:t>
            </a:r>
            <a:r>
              <a:rPr lang="it-IT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r>
              <a:rPr lang="it-IT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gne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projektom? </a:t>
            </a:r>
          </a:p>
          <a:p>
            <a:pPr marL="1431925" lvl="1" indent="-625475" eaLnBrk="0" hangingPunct="0">
              <a:lnSpc>
                <a:spcPct val="90000"/>
              </a:lnSpc>
              <a:spcBef>
                <a:spcPct val="30000"/>
              </a:spcBef>
              <a:buClr>
                <a:srgbClr val="3F6D19"/>
              </a:buClr>
              <a:buFont typeface="Wingdings" panose="05000000000000000000" pitchFamily="2" charset="2"/>
              <a:buChar char="ü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kakvih promena će doći?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7688" indent="-463550" eaLnBrk="0" hangingPunct="0">
              <a:lnSpc>
                <a:spcPct val="90000"/>
              </a:lnSpc>
              <a:spcBef>
                <a:spcPct val="15000"/>
              </a:spcBef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Ciljevi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eoma često mešaju sa aktivnostima. Cilj počinje infinitivom, npr.: unaprediti, povećati, poboljšati, ojačati, pridoneti, smanjiti ili po</a:t>
            </a:r>
            <a:r>
              <a:rPr lang="it-IT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dstaknut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i dr. </a:t>
            </a:r>
          </a:p>
          <a:p>
            <a:pPr marL="547688" indent="-463550" eaLnBrk="0" hangingPunct="0">
              <a:lnSpc>
                <a:spcPct val="90000"/>
              </a:lnSpc>
              <a:buClr>
                <a:srgbClr val="3F6D19"/>
              </a:buClr>
            </a:pPr>
            <a:endParaRPr lang="sl-SI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7688" indent="-463550" eaLnBrk="0" hangingPunct="0">
              <a:lnSpc>
                <a:spcPct val="90000"/>
              </a:lnSpc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"UDICA“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7688" indent="-463550"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</a:pPr>
            <a:r>
              <a:rPr lang="sl-SI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prikazuje opis ideje u skladu sa interesom određenog finansijera. "Udica" povezuje naš projekat sa svrhom i ciljevima samog finasijera. Ovo je kritičan momenat bilo kog narativnog dela projekta, jer određuje kako će projekat primiti oni koji ga budu čitali i procenjivali.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60438"/>
          </a:xfrm>
        </p:spPr>
        <p:txBody>
          <a:bodyPr/>
          <a:lstStyle/>
          <a:p>
            <a:pPr>
              <a:defRPr/>
            </a:pPr>
            <a:r>
              <a:rPr lang="hr-HR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Opšti</a:t>
            </a:r>
            <a:r>
              <a:rPr lang="en-US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 s</a:t>
            </a:r>
            <a:r>
              <a:rPr lang="hr-HR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pecifični</a:t>
            </a:r>
            <a:r>
              <a:rPr lang="en-US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hr-HR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ciljevi</a:t>
            </a:r>
            <a:endParaRPr lang="en-US" b="1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3346450"/>
          </a:xfr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3F6D19"/>
              </a:buClr>
              <a:defRPr/>
            </a:pP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Opšti: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Ukazuju na situaciju koja se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stvara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 kroz duži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period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 i kojoj će projekat samo del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mično doprineti. Ovi ciljevi se ne mogu okarakterisati kao precizna korist za ciljne grupe u projektu, nego više kao d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o jednog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dugoročnijeg programa neke zajednice.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defRPr/>
            </a:pPr>
            <a:r>
              <a:rPr lang="sr-Latn-CS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</a:t>
            </a: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pecifični</a:t>
            </a:r>
            <a:r>
              <a:rPr lang="sr-Latn-CS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: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To su ciljevi koji moraju da se ostvare neposredno po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završetku projekta ili posle kraćeg vremenskog roka od završetka projekta.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884238"/>
          </a:xfrm>
        </p:spPr>
        <p:txBody>
          <a:bodyPr/>
          <a:lstStyle/>
          <a:p>
            <a:pPr>
              <a:defRPr/>
            </a:pPr>
            <a:r>
              <a:rPr lang="hr-HR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Indikatori</a:t>
            </a:r>
            <a:endParaRPr lang="en-US" b="1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915400" cy="2291909"/>
          </a:xfrm>
        </p:spPr>
        <p:txBody>
          <a:bodyPr>
            <a:spAutoFit/>
          </a:bodyPr>
          <a:lstStyle/>
          <a:p>
            <a:pPr indent="-327025" eaLnBrk="0" hangingPunct="0">
              <a:lnSpc>
                <a:spcPct val="90000"/>
              </a:lnSpc>
              <a:buClr>
                <a:srgbClr val="3F6D19"/>
              </a:buClr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Indikatori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Merljivi elementi koji ukazuju na to u kojoj meri su ostvareni ciljevi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27025" eaLnBrk="0" hangingPunct="0">
              <a:lnSpc>
                <a:spcPct val="90000"/>
              </a:lnSpc>
              <a:buClr>
                <a:srgbClr val="3F6D19"/>
              </a:buClr>
            </a:pPr>
            <a:endParaRPr lang="sr-Latn-C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27025" eaLnBrk="0" hangingPunct="0">
              <a:lnSpc>
                <a:spcPct val="90000"/>
              </a:lnSpc>
              <a:buClr>
                <a:srgbClr val="3F6D19"/>
              </a:buClr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Očekivani uticaj 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Re</a:t>
            </a:r>
            <a:r>
              <a:rPr lang="sr-Latn-C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čima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 brojevima opisani pokazatelji uspešnosti projekta koji mere napredak u odnosu na unapred definisane ciljeve projekta.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hr-HR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Ciljne grupe</a:t>
            </a:r>
            <a:endParaRPr lang="en-US" b="1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19823" name="AutoShape 15"/>
          <p:cNvSpPr>
            <a:spLocks noChangeArrowheads="1"/>
          </p:cNvSpPr>
          <p:nvPr/>
        </p:nvSpPr>
        <p:spPr bwMode="auto">
          <a:xfrm rot="16200000">
            <a:off x="2586038" y="2486025"/>
            <a:ext cx="1562100" cy="6019800"/>
          </a:xfrm>
          <a:prstGeom prst="homePlate">
            <a:avLst>
              <a:gd name="adj" fmla="val 32523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sr-Latn-R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hr-HR" altLang="sr-Latn-R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primarna ciljna grupa ili krajnji korisnici </a:t>
            </a:r>
            <a:r>
              <a:rPr lang="hr-HR" altLang="sr-Latn-R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endParaRPr lang="en-US" altLang="sr-Latn-R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hr-HR" altLang="sr-Latn-R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pojedinci, grupe ili organizacije koje ostvaruju </a:t>
            </a:r>
            <a:endParaRPr lang="en-US" altLang="sr-Latn-R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sr-Latn-R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HR" altLang="sr-Latn-R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irektnu</a:t>
            </a:r>
            <a:r>
              <a:rPr lang="en-US" altLang="sr-Latn-R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korist kroz projekat; najčešće lično koriste</a:t>
            </a:r>
            <a:endParaRPr lang="en-US" altLang="sr-Latn-R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hr-HR" altLang="sr-Latn-R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usluge/proizvode koji su predviđeni projektom</a:t>
            </a:r>
            <a:r>
              <a:rPr lang="hr-HR" altLang="sr-Latn-RS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sr-Latn-R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824" name="AutoShape 16"/>
          <p:cNvSpPr>
            <a:spLocks noChangeArrowheads="1"/>
          </p:cNvSpPr>
          <p:nvPr/>
        </p:nvSpPr>
        <p:spPr bwMode="auto">
          <a:xfrm rot="16200000">
            <a:off x="2528888" y="757238"/>
            <a:ext cx="1676400" cy="6019800"/>
          </a:xfrm>
          <a:prstGeom prst="homePlate">
            <a:avLst>
              <a:gd name="adj" fmla="val 29074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sekundarna ciljna grupa </a:t>
            </a:r>
            <a:r>
              <a:rPr lang="hr-HR" sz="1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HR"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sve one zainteresovane </a:t>
            </a:r>
            <a:endParaRPr lang="en-US"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strane koje ostvaruju indirektnu korist </a:t>
            </a:r>
            <a:endParaRPr lang="en-US"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kroz projekat i najčešće ne učestvuju direktno </a:t>
            </a:r>
            <a:endParaRPr lang="en-US"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 projektnim aktivnostima; </a:t>
            </a:r>
            <a:endParaRPr lang="en-US"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825" name="AutoShape 17"/>
          <p:cNvSpPr>
            <a:spLocks noChangeArrowheads="1"/>
          </p:cNvSpPr>
          <p:nvPr/>
        </p:nvSpPr>
        <p:spPr bwMode="auto">
          <a:xfrm rot="16200000">
            <a:off x="2547938" y="-1047750"/>
            <a:ext cx="1638300" cy="6019800"/>
          </a:xfrm>
          <a:prstGeom prst="homePlate">
            <a:avLst>
              <a:gd name="adj" fmla="val 32269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tercijarna ciljna grupa</a:t>
            </a:r>
            <a:r>
              <a:rPr lang="hr-H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hr-H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ovde se misli na najširi 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kontekst pa se tako često koriste fraze kao 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"civilno društvo u Srbiji", "mediji", "šira javnost", 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"poreski obveznici" i dr.</a:t>
            </a:r>
            <a:r>
              <a:rPr lang="hr-H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Aktivnosti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571625"/>
            <a:ext cx="8286750" cy="2989263"/>
          </a:xfrm>
        </p:spPr>
        <p:txBody>
          <a:bodyPr>
            <a:spAutoFit/>
          </a:bodyPr>
          <a:lstStyle/>
          <a:p>
            <a:pPr indent="-327025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Aktivnosti podrazumevaju konkretne radnje na postizanju postavljenih specifičnih ciljeva. Dva osnovna elementa aktivnosti su: </a:t>
            </a:r>
          </a:p>
          <a:p>
            <a:pPr indent="-327025" eaLnBrk="0" hangingPunct="0">
              <a:lnSpc>
                <a:spcPct val="90000"/>
              </a:lnSpc>
              <a:buClr>
                <a:srgbClr val="3F6D19"/>
              </a:buClr>
            </a:pPr>
            <a:endParaRPr lang="hr-HR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9950" lvl="1" indent="-45720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 će realizovati pojedinu aktivnost (organizacioni aspekt) </a:t>
            </a:r>
          </a:p>
          <a:p>
            <a:pPr marL="869950" lvl="1" indent="-457200" eaLnBrk="0" hangingPunct="0">
              <a:lnSpc>
                <a:spcPct val="90000"/>
              </a:lnSpc>
              <a:buClr>
                <a:srgbClr val="3F6D19"/>
              </a:buClr>
              <a:buFont typeface="Consolas" panose="020B0609020204030204" pitchFamily="49" charset="0"/>
              <a:buAutoNum type="arabicPeriod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Kada će se realizovati pojedine aktivnosti (vremenski plan)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030288"/>
          </a:xfrm>
        </p:spPr>
        <p:txBody>
          <a:bodyPr/>
          <a:lstStyle/>
          <a:p>
            <a:pPr>
              <a:defRPr/>
            </a:pPr>
            <a:r>
              <a:rPr lang="hr-HR" b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GANTogram </a:t>
            </a:r>
            <a:r>
              <a:rPr lang="hr-HR" b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aktivnosti: </a:t>
            </a:r>
            <a:endParaRPr lang="en-US" b="1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125233" name="Group 235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99598687"/>
              </p:ext>
            </p:extLst>
          </p:nvPr>
        </p:nvGraphicFramePr>
        <p:xfrm>
          <a:off x="152400" y="1285875"/>
          <a:ext cx="8763000" cy="3870792"/>
        </p:xfrm>
        <a:graphic>
          <a:graphicData uri="http://schemas.openxmlformats.org/drawingml/2006/table">
            <a:tbl>
              <a:tblPr/>
              <a:tblGrid>
                <a:gridCol w="3741738"/>
                <a:gridCol w="466725"/>
                <a:gridCol w="466725"/>
                <a:gridCol w="465137"/>
                <a:gridCol w="466725"/>
                <a:gridCol w="466725"/>
                <a:gridCol w="466725"/>
                <a:gridCol w="465138"/>
                <a:gridCol w="465137"/>
                <a:gridCol w="1292225"/>
              </a:tblGrid>
              <a:tr h="51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Aktivnost / meseci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Odgovorna osoba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 Terenski rad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1.1 Intervjui sa korisnicama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MP, PMP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1.2 Posete lokacijama i mapiranje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MP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1.3 </a:t>
                      </a:r>
                      <a:r>
                        <a:rPr kumimoji="0" lang="sr-Latn-C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Čišćenje lokacija</a:t>
                      </a:r>
                      <a:endParaRPr kumimoji="0" lang="sr-Latn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MP, SS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 Edukativne aktivnosti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2.1 Štampanje i podela materijala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MP,SS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2.2 Grupni sastanci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PMP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2.3 Prezentacija za medije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PMP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2.4 Identifikovanje i priprema facilitatora</a:t>
                      </a:r>
                      <a:endParaRPr kumimoji="0" lang="hr-H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MP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MP- Menadžer projekta, PMP – Pomoćnik menadžera projekta, SS – Spoljni saradnici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75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Tehniku je početkom XX veka razvio Henry Lawrence Gannt, jedan od pionira naučnog menadžmenta</a:t>
                      </a:r>
                      <a:endParaRPr kumimoji="0" lang="hr-H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00063"/>
            <a:ext cx="8305800" cy="96043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Očekivani rezultati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3391698"/>
          </a:xfrm>
        </p:spPr>
        <p:txBody>
          <a:bodyPr>
            <a:spAutoFit/>
          </a:bodyPr>
          <a:lstStyle/>
          <a:p>
            <a:pPr marL="360363" indent="0"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  <a:defRPr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Očekivani rezultati su konkretni proizvodi koji sumiraju konkretne aktivnosti i koji su merljivi brojčanim pokazateljima.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  <a:defRPr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defRPr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Npr. Aktivnost – radionica &gt; očekivani rezultat: održana radionica za 50 učesnika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defRPr/>
            </a:pPr>
            <a:r>
              <a:rPr lang="hr-HR" sz="2400" dirty="0" smtClean="0">
                <a:latin typeface="Arial" pitchFamily="34" charset="0"/>
                <a:cs typeface="Arial" pitchFamily="34" charset="0"/>
              </a:rPr>
              <a:t>Aktivnost: štampanje i podela radnih materijala &gt; očekivani rezultat : odštampano i podeljeno 50 radnih materijala.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924800" cy="103663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Evaluacija – ocenjivanje projekta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28018" name="Rectangle 18"/>
          <p:cNvSpPr>
            <a:spLocks noChangeArrowheads="1"/>
          </p:cNvSpPr>
          <p:nvPr/>
        </p:nvSpPr>
        <p:spPr bwMode="auto">
          <a:xfrm>
            <a:off x="1914525" y="1555750"/>
            <a:ext cx="7086600" cy="10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Ocenjivanje uticaja </a:t>
            </a:r>
            <a:r>
              <a:rPr lang="hr-HR" sz="2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kako su rezultati projekta uticali na potrebe, napredak i ostvarivanje opštih ciljeva, na koje društvene grupe je delovao projekat</a:t>
            </a:r>
            <a:endParaRPr lang="en-US" sz="20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019" name="Rectangle 19"/>
          <p:cNvSpPr>
            <a:spLocks noChangeArrowheads="1"/>
          </p:cNvSpPr>
          <p:nvPr/>
        </p:nvSpPr>
        <p:spPr bwMode="auto">
          <a:xfrm>
            <a:off x="2514600" y="3124200"/>
            <a:ext cx="6324600" cy="1016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sr-Latn-CS"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Ocenjivanje rezultata –</a:t>
            </a:r>
            <a:r>
              <a:rPr lang="en-US"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 koje ciljne grupe su rezultati projekta imali direktan uticaj, koji rezultati su postignuti za svaku ciljnu grupu</a:t>
            </a:r>
          </a:p>
        </p:txBody>
      </p:sp>
      <p:sp>
        <p:nvSpPr>
          <p:cNvPr id="128022" name="Text Box 22"/>
          <p:cNvSpPr txBox="1">
            <a:spLocks noChangeArrowheads="1"/>
          </p:cNvSpPr>
          <p:nvPr/>
        </p:nvSpPr>
        <p:spPr bwMode="auto">
          <a:xfrm>
            <a:off x="842963" y="4776788"/>
            <a:ext cx="8229600" cy="1295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r-HR" altLang="sr-Latn-R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Ocenjivanje realizacije projekta </a:t>
            </a:r>
            <a:r>
              <a:rPr lang="hr-HR" altLang="sr-Latn-R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altLang="sr-Latn-R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definisati koje aktivnosti su uspešno sprovedene, kako pojedine projektne komponente međusobno deluju jedna na drugu, kako su zadovoljene potrebe krajnjih korisnika </a:t>
            </a:r>
            <a:endParaRPr lang="en-US" altLang="sr-Latn-R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7-Point Star 9"/>
          <p:cNvSpPr/>
          <p:nvPr/>
        </p:nvSpPr>
        <p:spPr>
          <a:xfrm rot="19432329">
            <a:off x="-36513" y="2301875"/>
            <a:ext cx="2714626" cy="2214563"/>
          </a:xfrm>
          <a:prstGeom prst="star7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C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Nivoi </a:t>
            </a:r>
            <a:endParaRPr lang="en-US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sr-Latn-C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ocenjivanja</a:t>
            </a:r>
          </a:p>
          <a:p>
            <a:pPr algn="ctr">
              <a:defRPr/>
            </a:pPr>
            <a:r>
              <a:rPr lang="sr-Latn-CS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projekta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sr-Latn-CS" b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Evaluacija - tehnike</a:t>
            </a:r>
            <a:endParaRPr lang="en-US" b="1" smtClean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368375"/>
          </a:xfrm>
        </p:spPr>
        <p:txBody>
          <a:bodyPr>
            <a:spAutoFit/>
          </a:bodyPr>
          <a:lstStyle/>
          <a:p>
            <a:pPr marL="84138" indent="-15875"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Tehnike koje se najčešće koriste kod ocenjivanja uspešnosti projekta su: 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upitnici, 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ankete,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testovi, 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procene, 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posmatranja, 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intervjui, 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izveštaji, 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zapisnici, 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ugovori, </a:t>
            </a: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akcioni planovi, 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hangingPunct="0">
              <a:lnSpc>
                <a:spcPct val="90000"/>
              </a:lnSpc>
              <a:buClr>
                <a:srgbClr val="3F6D19"/>
              </a:buClr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diskusione grupe itd. 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hr-HR" sz="3600" b="1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Šta je 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projekat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?</a:t>
            </a:r>
            <a:endParaRPr lang="hr-HR" sz="3600" b="1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750" y="1143000"/>
            <a:ext cx="8572500" cy="50498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itchFamily="2" charset="2"/>
              <a:buChar char="§"/>
              <a:defRPr/>
            </a:pP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Projekat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vremenski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ograničen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poduhvat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preduzet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ciljem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da se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proizvede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jedinstven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proizvod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izvrši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odredjena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usluga</a:t>
            </a:r>
            <a:r>
              <a:rPr lang="en-U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CS" sz="2400" dirty="0">
              <a:solidFill>
                <a:srgbClr val="0D0D0D"/>
              </a:solidFill>
              <a:latin typeface="Arial" pitchFamily="34" charset="0"/>
              <a:cs typeface="Arial" pitchFamily="34" charset="0"/>
            </a:endParaRPr>
          </a:p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itchFamily="2" charset="2"/>
              <a:buChar char="§"/>
              <a:defRPr/>
            </a:pPr>
            <a:endParaRPr lang="sr-Latn-CS" sz="2400" dirty="0">
              <a:solidFill>
                <a:srgbClr val="0D0D0D"/>
              </a:solidFill>
              <a:latin typeface="Arial" pitchFamily="34" charset="0"/>
              <a:cs typeface="Arial" pitchFamily="34" charset="0"/>
            </a:endParaRPr>
          </a:p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itchFamily="2" charset="2"/>
              <a:buChar char="§"/>
              <a:defRPr/>
            </a:pPr>
            <a:r>
              <a:rPr lang="sr-Latn-C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Projekat</a:t>
            </a:r>
            <a:r>
              <a:rPr lang="sr-Latn-C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je plan aktivnosti koje mogu da dovedu do ispunjenja ciljeva</a:t>
            </a:r>
          </a:p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itchFamily="2" charset="2"/>
              <a:buChar char="§"/>
              <a:defRPr/>
            </a:pPr>
            <a:endParaRPr lang="sr-Latn-CS" sz="2400" dirty="0">
              <a:solidFill>
                <a:srgbClr val="0D0D0D"/>
              </a:solidFill>
              <a:latin typeface="Arial" pitchFamily="34" charset="0"/>
              <a:cs typeface="Arial" pitchFamily="34" charset="0"/>
            </a:endParaRPr>
          </a:p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itchFamily="2" charset="2"/>
              <a:buChar char="§"/>
              <a:defRPr/>
            </a:pPr>
            <a:r>
              <a:rPr lang="vi-VN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Projek</a:t>
            </a:r>
            <a:r>
              <a:rPr lang="sr-Latn-C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 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je ciljno usmerena, jednokratna, relativno nova i kompleksna </a:t>
            </a:r>
            <a:r>
              <a:rPr lang="sr-Latn-C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akcija</a:t>
            </a:r>
            <a:r>
              <a:rPr lang="sr-Latn-C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ili celovitost međusobno povezanih aktivnosti čije je trajanje 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vremenski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ograničeno. Realizacija aktivnosti povezana je s koriš</a:t>
            </a:r>
            <a:r>
              <a:rPr lang="sr-Latn-C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ć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enjem 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resursa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 i visokim 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rizikom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, pa zahteva s</a:t>
            </a:r>
            <a:r>
              <a:rPr lang="sr-Latn-CS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radnju različitih stručnjaka (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timski rad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) i posebno 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organ</a:t>
            </a:r>
            <a:r>
              <a:rPr lang="sr-Latn-C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izovan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</a:t>
            </a:r>
            <a:r>
              <a:rPr lang="vi-VN" sz="2400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0D0D0D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00063"/>
            <a:ext cx="8305800" cy="960437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nn-NO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Prošlo i buduće finansiranje (održivost</a:t>
            </a: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)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05013"/>
            <a:ext cx="8229600" cy="3161891"/>
          </a:xfr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projekat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već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toku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je bio do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finansiran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sr-Latn-C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neophodno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baš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dobije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finansisku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podršku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sr-Latn-C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organizacija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projekat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finansiran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završetka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budžetskog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perioda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Ovaj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trebalo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bi da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pokaže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projekat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budućnosti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održavati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</a:pP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Navedite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moguće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buduće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izvore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finansiranja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924800" cy="7318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Prilozi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143000"/>
            <a:ext cx="8458200" cy="4889500"/>
          </a:xfr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aneksu/prilogu najčešće se nalazi: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rganizaciona šema vaše organizacije, 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pisak članova upravnog 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izvršnog 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odbora, 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ismo podrške od partnera u projektu (ukoliko postoje), 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inansijski izveštaj o reviziji vašeg poslovanja, </a:t>
            </a: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ovinski članci, programi, brošure itd., 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en-U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iografije ključnih saradnika u projektu,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pismo/a preporuke.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endParaRPr lang="hr-HR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vi-VN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Nemojte pretrpati vaš predlog projekta tim dodatnim materijalom.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924800" cy="7318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Razlozi za odbijanje projekta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571625"/>
            <a:ext cx="8458200" cy="3290888"/>
          </a:xfrm>
        </p:spPr>
        <p:txBody>
          <a:bodyPr>
            <a:spAutoFit/>
          </a:bodyPr>
          <a:lstStyle/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Projekat nije bio dokumentovan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Projekat se ne čini značajnim finansijeru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Korisnici nisu bili uključeni u planiranje projekta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Projekat je loše napisan i teško je razumljiv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Donator nije stekao poverenje da organizacija može realizovati projekat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Podnosilac projekta nije pratio uputstva donatora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"/>
            </a:pP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Nedovoljno dokaza o održivosti projekta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Završne napomene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071563"/>
            <a:ext cx="7772400" cy="5475287"/>
          </a:xfrm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''Samo kopači zlata mogu otkriti zlato.''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''Udvaranje mora da prethodi prosidbi.''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Prilagodite se donatoru.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r-Latn-C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Nadjite</a:t>
            </a:r>
            <a:r>
              <a:rPr lang="sr-Latn-CS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sufinansijera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Kada tražite novac, podjite od pretpostavke da je odgovor ''da''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Ako nije jasno na prvi pogled, bacite u koš i pišite ispočetka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 sastavljanju budžeta, pazite da vam je računica tačna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Govorite jednostavnim jezikom</a:t>
            </a: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pl-PL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NIKADA ne dajte podatke koji nisu tačni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10000"/>
              </a:lnSpc>
              <a:spcBef>
                <a:spcPct val="0"/>
              </a:spcBef>
              <a:buClr>
                <a:srgbClr val="3F6D19"/>
              </a:buClr>
            </a:pPr>
            <a:r>
              <a:rPr lang="sl-SI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shvatajte odbijanje lično</a:t>
            </a:r>
            <a:endParaRPr lang="en-US" altLang="sr-Latn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484784"/>
            <a:ext cx="7962108" cy="3594700"/>
          </a:xfrm>
        </p:spPr>
        <p:txBody>
          <a:bodyPr/>
          <a:lstStyle/>
          <a:p>
            <a:pPr algn="ctr" eaLnBrk="0" hangingPunct="0">
              <a:defRPr/>
            </a:pP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Pitanja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milutinovic.dragan@gmail.com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hr-HR" sz="3600" b="1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Šta je 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predlog projekta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?</a:t>
            </a:r>
            <a:endParaRPr lang="hr-HR" sz="3600" b="1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285750" y="1643063"/>
            <a:ext cx="857250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11163" indent="-3429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Predlog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projekta 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pisani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zahtev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finansiranje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projekta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upućen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nekoj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fondaciji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korporaciji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preduzeću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državnom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medjudržavnom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telu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osobi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sr-Latn-RS" sz="20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Funkcije predloga projekta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?</a:t>
            </a:r>
            <a:endParaRPr lang="hr-HR" sz="3600" b="1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285750" y="1643063"/>
            <a:ext cx="8572500" cy="286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11163" indent="-3429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Definisanje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endParaRPr lang="en-US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Opisi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potencijalnog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rešenja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endParaRPr lang="en-US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Plan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delovanja</a:t>
            </a:r>
            <a:endParaRPr lang="en-US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Zahtev</a:t>
            </a:r>
            <a:endParaRPr lang="en-US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Sredstvo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ubedjivanje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donatora</a:t>
            </a:r>
            <a:endParaRPr lang="en-US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Istovremeno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obećanje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 dirty="0" err="1">
                <a:latin typeface="Arial" panose="020B0604020202020204" pitchFamily="34" charset="0"/>
                <a:cs typeface="Arial" panose="020B0604020202020204" pitchFamily="34" charset="0"/>
              </a:rPr>
              <a:t>obaveza</a:t>
            </a:r>
            <a:endParaRPr lang="en-US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381000"/>
            <a:ext cx="8634412" cy="12588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Pre pisanja predloga projekta: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28813"/>
            <a:ext cx="8153400" cy="3319883"/>
          </a:xfr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Prodiskutujte svoju ideju sa zainteresovanim grupama u projektu (</a:t>
            </a:r>
            <a:r>
              <a:rPr lang="sr-Latn-CS" alt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stejkholderi</a:t>
            </a: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Proverite statističke podatke.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Konsultujte se sa stručnjacima.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Izvršite istraživanja.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Organizujte sastanke u zajednici ili forume.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endParaRPr lang="en-US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sr-Latn-C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Finansijer je resurs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14375" y="1285875"/>
            <a:ext cx="7772400" cy="4667945"/>
          </a:xfr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sr-Latn-C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tupite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finansijerom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Pronađite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osobu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kojoj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obratiti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pitanjima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finansijeri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  nude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tehničku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pomoć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ne. 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Istražite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predlozi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projekata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pregledaju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donose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odluke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11163" lvl="1" indent="-342900" eaLnBrk="0" hangingPunct="0">
              <a:lnSpc>
                <a:spcPct val="90000"/>
              </a:lnSpc>
              <a:spcBef>
                <a:spcPts val="700"/>
              </a:spcBef>
              <a:buClr>
                <a:srgbClr val="3F6D1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Zapamtite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kontakti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uspostavite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pokazati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neprocennjivim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čak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početku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izgleda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Tražite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uputstva</a:t>
            </a: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endParaRPr lang="sr-Latn-CS" altLang="sr-Latn-R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None/>
            </a:pPr>
            <a:r>
              <a:rPr lang="sr-Latn-CS" altLang="sr-Latn-R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Zlatna pravila</a:t>
            </a:r>
            <a:r>
              <a:rPr lang="en-US" altLang="sr-Latn-R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en-US" altLang="sr-Latn-R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Pažljivo</a:t>
            </a:r>
            <a:r>
              <a:rPr lang="en-US" altLang="sr-Latn-R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pročitajte</a:t>
            </a:r>
            <a:r>
              <a:rPr lang="en-US" altLang="sr-Latn-R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uputstva</a:t>
            </a:r>
            <a:r>
              <a:rPr lang="en-US" altLang="sr-Latn-R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altLang="sr-Latn-R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zatim</a:t>
            </a:r>
            <a:r>
              <a:rPr lang="en-US" altLang="sr-Latn-R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</a:t>
            </a:r>
            <a:r>
              <a:rPr lang="en-US" altLang="sr-Latn-R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pročitajte</a:t>
            </a:r>
            <a:r>
              <a:rPr lang="en-US" altLang="sr-Latn-R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ponovo</a:t>
            </a:r>
            <a:r>
              <a:rPr lang="en-US" altLang="sr-Latn-R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Zamolite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finansijera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odgovori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pitanja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imate</a:t>
            </a:r>
            <a:r>
              <a:rPr lang="en-US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0" hangingPunct="0">
              <a:lnSpc>
                <a:spcPct val="90000"/>
              </a:lnSpc>
              <a:buClr>
                <a:srgbClr val="3F6D19"/>
              </a:buClr>
              <a:buFont typeface="Wingdings" panose="05000000000000000000" pitchFamily="2" charset="2"/>
              <a:buChar char="§"/>
            </a:pPr>
            <a:endParaRPr lang="en-US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81000"/>
            <a:ext cx="8991600" cy="8016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Razrada ideje u projekat 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348441365"/>
              </p:ext>
            </p:extLst>
          </p:nvPr>
        </p:nvGraphicFramePr>
        <p:xfrm>
          <a:off x="214282" y="1142984"/>
          <a:ext cx="735811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295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Pristup</a:t>
            </a:r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i </a:t>
            </a:r>
            <a:r>
              <a:rPr lang="hr-HR" sz="3600" b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planiranju/pisanju projektnih predloga</a:t>
            </a:r>
            <a:endParaRPr lang="en-US" sz="3600" b="1" smtClean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97360" name="Rectangle 80"/>
          <p:cNvSpPr>
            <a:spLocks noChangeArrowheads="1"/>
          </p:cNvSpPr>
          <p:nvPr/>
        </p:nvSpPr>
        <p:spPr bwMode="auto">
          <a:xfrm>
            <a:off x="228600" y="1371600"/>
            <a:ext cx="861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4" name="AutoShape 101"/>
          <p:cNvSpPr>
            <a:spLocks noChangeArrowheads="1"/>
          </p:cNvSpPr>
          <p:nvPr/>
        </p:nvSpPr>
        <p:spPr bwMode="auto">
          <a:xfrm>
            <a:off x="3224436" y="3771900"/>
            <a:ext cx="2519536" cy="609600"/>
          </a:xfrm>
          <a:prstGeom prst="flowChartTerminator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en-US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PLANIRANJE PROJEKTA</a:t>
            </a:r>
          </a:p>
        </p:txBody>
      </p:sp>
      <p:sp>
        <p:nvSpPr>
          <p:cNvPr id="97380" name="AutoShape 100"/>
          <p:cNvSpPr>
            <a:spLocks noChangeArrowheads="1"/>
          </p:cNvSpPr>
          <p:nvPr/>
        </p:nvSpPr>
        <p:spPr bwMode="auto">
          <a:xfrm>
            <a:off x="228600" y="2514600"/>
            <a:ext cx="2667000" cy="685800"/>
          </a:xfrm>
          <a:prstGeom prst="flowChartTerminator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STRATE</a:t>
            </a:r>
            <a:r>
              <a:rPr lang="sr-Latn-C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Š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 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PRISTUP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379" name="AutoShape 99"/>
          <p:cNvSpPr>
            <a:spLocks noChangeArrowheads="1"/>
          </p:cNvSpPr>
          <p:nvPr/>
        </p:nvSpPr>
        <p:spPr bwMode="auto">
          <a:xfrm>
            <a:off x="6248400" y="2514600"/>
            <a:ext cx="2743200" cy="685800"/>
          </a:xfrm>
          <a:prstGeom prst="flowChartTerminator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OPORTUNISTIČKI 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PRISTUP</a:t>
            </a:r>
          </a:p>
        </p:txBody>
      </p:sp>
      <p:sp>
        <p:nvSpPr>
          <p:cNvPr id="20487" name="Line 97"/>
          <p:cNvSpPr>
            <a:spLocks noChangeShapeType="1"/>
          </p:cNvSpPr>
          <p:nvPr/>
        </p:nvSpPr>
        <p:spPr bwMode="auto">
          <a:xfrm>
            <a:off x="1619672" y="3200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20488" name="Line 96"/>
          <p:cNvSpPr>
            <a:spLocks noChangeShapeType="1"/>
          </p:cNvSpPr>
          <p:nvPr/>
        </p:nvSpPr>
        <p:spPr bwMode="auto">
          <a:xfrm>
            <a:off x="7696200" y="3200400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97375" name="AutoShape 95"/>
          <p:cNvSpPr>
            <a:spLocks noChangeArrowheads="1"/>
          </p:cNvSpPr>
          <p:nvPr/>
        </p:nvSpPr>
        <p:spPr bwMode="auto">
          <a:xfrm>
            <a:off x="228600" y="3429000"/>
            <a:ext cx="2667000" cy="5715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sr-Latn-CS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Analiza problema interesnih strana.</a:t>
            </a:r>
            <a:endParaRPr lang="sr-Latn-C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374" name="AutoShape 94"/>
          <p:cNvSpPr>
            <a:spLocks noChangeArrowheads="1"/>
          </p:cNvSpPr>
          <p:nvPr/>
        </p:nvSpPr>
        <p:spPr bwMode="auto">
          <a:xfrm>
            <a:off x="254000" y="4191000"/>
            <a:ext cx="2667000" cy="5715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sr-Latn-CS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Pisanje projekta prema standardnoj strukturi</a:t>
            </a:r>
            <a:endParaRPr lang="sr-Latn-C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373" name="AutoShape 93"/>
          <p:cNvSpPr>
            <a:spLocks noChangeArrowheads="1"/>
          </p:cNvSpPr>
          <p:nvPr/>
        </p:nvSpPr>
        <p:spPr bwMode="auto">
          <a:xfrm>
            <a:off x="254000" y="4953000"/>
            <a:ext cx="2641600" cy="3429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sr-Latn-CS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Istraživanje donatora</a:t>
            </a:r>
            <a:endParaRPr lang="sr-Latn-C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372" name="AutoShape 92"/>
          <p:cNvSpPr>
            <a:spLocks noChangeArrowheads="1"/>
          </p:cNvSpPr>
          <p:nvPr/>
        </p:nvSpPr>
        <p:spPr bwMode="auto">
          <a:xfrm>
            <a:off x="228600" y="5562600"/>
            <a:ext cx="2708274" cy="8382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sr-Latn-CS" altLang="sr-Latn-R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Prilagođavanje predloga projekta u skladu sa formom koju traži donator</a:t>
            </a:r>
            <a:endParaRPr lang="sr-Latn-CS" altLang="sr-Latn-R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371" name="AutoShape 91"/>
          <p:cNvSpPr>
            <a:spLocks noChangeArrowheads="1"/>
          </p:cNvSpPr>
          <p:nvPr/>
        </p:nvSpPr>
        <p:spPr bwMode="auto">
          <a:xfrm>
            <a:off x="6072809" y="4076700"/>
            <a:ext cx="2895600" cy="5715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sr-Latn-C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Analiza problema u skladu sa ciljevima donatora</a:t>
            </a:r>
            <a:endParaRPr lang="sr-Latn-C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370" name="AutoShape 90"/>
          <p:cNvSpPr>
            <a:spLocks noChangeArrowheads="1"/>
          </p:cNvSpPr>
          <p:nvPr/>
        </p:nvSpPr>
        <p:spPr bwMode="auto">
          <a:xfrm>
            <a:off x="6072809" y="4838700"/>
            <a:ext cx="2895600" cy="3810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sr-Latn-CS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Pisanje predloga projekta</a:t>
            </a:r>
            <a:endParaRPr lang="sr-Latn-C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369" name="AutoShape 89"/>
          <p:cNvSpPr>
            <a:spLocks noChangeArrowheads="1"/>
          </p:cNvSpPr>
          <p:nvPr/>
        </p:nvSpPr>
        <p:spPr bwMode="auto">
          <a:xfrm>
            <a:off x="6072809" y="3467100"/>
            <a:ext cx="2895600" cy="3429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sr-Latn-CS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Konkurs donatora</a:t>
            </a:r>
            <a:endParaRPr lang="sr-Latn-C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6" name="Line 88"/>
          <p:cNvSpPr>
            <a:spLocks noChangeShapeType="1"/>
          </p:cNvSpPr>
          <p:nvPr/>
        </p:nvSpPr>
        <p:spPr bwMode="auto">
          <a:xfrm>
            <a:off x="1619672" y="4000500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20497" name="Line 87"/>
          <p:cNvSpPr>
            <a:spLocks noChangeShapeType="1"/>
          </p:cNvSpPr>
          <p:nvPr/>
        </p:nvSpPr>
        <p:spPr bwMode="auto">
          <a:xfrm>
            <a:off x="7696200" y="3810000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20498" name="Line 86"/>
          <p:cNvSpPr>
            <a:spLocks noChangeShapeType="1"/>
          </p:cNvSpPr>
          <p:nvPr/>
        </p:nvSpPr>
        <p:spPr bwMode="auto">
          <a:xfrm>
            <a:off x="1619672" y="4762500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20499" name="Line 85"/>
          <p:cNvSpPr>
            <a:spLocks noChangeShapeType="1"/>
          </p:cNvSpPr>
          <p:nvPr/>
        </p:nvSpPr>
        <p:spPr bwMode="auto">
          <a:xfrm>
            <a:off x="7696200" y="4648200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20500" name="Line 84"/>
          <p:cNvSpPr>
            <a:spLocks noChangeShapeType="1"/>
          </p:cNvSpPr>
          <p:nvPr/>
        </p:nvSpPr>
        <p:spPr bwMode="auto">
          <a:xfrm>
            <a:off x="1619672" y="5295900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20501" name="Line 83"/>
          <p:cNvSpPr>
            <a:spLocks noChangeShapeType="1"/>
          </p:cNvSpPr>
          <p:nvPr/>
        </p:nvSpPr>
        <p:spPr bwMode="auto">
          <a:xfrm flipV="1">
            <a:off x="2936874" y="5981700"/>
            <a:ext cx="915046" cy="39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97361" name="AutoShape 81"/>
          <p:cNvSpPr>
            <a:spLocks noChangeArrowheads="1"/>
          </p:cNvSpPr>
          <p:nvPr/>
        </p:nvSpPr>
        <p:spPr bwMode="auto">
          <a:xfrm>
            <a:off x="3851921" y="5562600"/>
            <a:ext cx="3024336" cy="973931"/>
          </a:xfrm>
          <a:prstGeom prst="flowChartAlternate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PREDLOG</a:t>
            </a:r>
          </a:p>
          <a:p>
            <a:pPr algn="ctr" eaLnBrk="1" hangingPunct="1">
              <a:defRPr/>
            </a:pPr>
            <a:r>
              <a:rPr lang="en-US" sz="2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PROJEKTA</a:t>
            </a:r>
            <a:endParaRPr lang="en-US" sz="25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20503" name="AutoShape 116"/>
          <p:cNvSpPr>
            <a:spLocks noChangeArrowheads="1"/>
          </p:cNvSpPr>
          <p:nvPr/>
        </p:nvSpPr>
        <p:spPr bwMode="auto">
          <a:xfrm>
            <a:off x="3237136" y="1621160"/>
            <a:ext cx="2519536" cy="457200"/>
          </a:xfrm>
          <a:prstGeom prst="flowChartTerminator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 altLang="sr-Latn-R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endParaRPr lang="en-US" altLang="sr-Latn-R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04" name="AutoShape 117"/>
          <p:cNvSpPr>
            <a:spLocks noChangeArrowheads="1"/>
          </p:cNvSpPr>
          <p:nvPr/>
        </p:nvSpPr>
        <p:spPr bwMode="auto">
          <a:xfrm>
            <a:off x="3231862" y="2673474"/>
            <a:ext cx="2519536" cy="457200"/>
          </a:xfrm>
          <a:prstGeom prst="flowChartTerminator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 altLang="sr-Latn-R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IDEJA</a:t>
            </a:r>
            <a:endParaRPr lang="en-US" altLang="sr-Latn-R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508" name="AutoShape 129"/>
          <p:cNvCxnSpPr>
            <a:cxnSpLocks noChangeShapeType="1"/>
            <a:stCxn id="20484" idx="1"/>
            <a:endCxn id="97380" idx="3"/>
          </p:cNvCxnSpPr>
          <p:nvPr/>
        </p:nvCxnSpPr>
        <p:spPr bwMode="auto">
          <a:xfrm rot="10800000">
            <a:off x="2895600" y="2857500"/>
            <a:ext cx="328836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9" name="AutoShape 130"/>
          <p:cNvCxnSpPr>
            <a:cxnSpLocks noChangeShapeType="1"/>
            <a:stCxn id="20484" idx="3"/>
            <a:endCxn id="97379" idx="1"/>
          </p:cNvCxnSpPr>
          <p:nvPr/>
        </p:nvCxnSpPr>
        <p:spPr bwMode="auto">
          <a:xfrm flipV="1">
            <a:off x="5743972" y="2857500"/>
            <a:ext cx="504428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10" name="Line 131"/>
          <p:cNvSpPr>
            <a:spLocks noChangeShapeType="1"/>
          </p:cNvSpPr>
          <p:nvPr/>
        </p:nvSpPr>
        <p:spPr bwMode="auto">
          <a:xfrm flipH="1">
            <a:off x="6908998" y="5219700"/>
            <a:ext cx="787202" cy="9089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1" name="Line 96"/>
          <p:cNvSpPr>
            <a:spLocks noChangeShapeType="1"/>
          </p:cNvSpPr>
          <p:nvPr/>
        </p:nvSpPr>
        <p:spPr bwMode="auto">
          <a:xfrm>
            <a:off x="4496904" y="2078360"/>
            <a:ext cx="0" cy="586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2" name="Line 96"/>
          <p:cNvSpPr>
            <a:spLocks noChangeShapeType="1"/>
          </p:cNvSpPr>
          <p:nvPr/>
        </p:nvSpPr>
        <p:spPr bwMode="auto">
          <a:xfrm>
            <a:off x="4512387" y="3185170"/>
            <a:ext cx="0" cy="586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1617</Words>
  <Application>Microsoft Office PowerPoint</Application>
  <PresentationFormat>On-screen Show (4:3)</PresentationFormat>
  <Paragraphs>268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Arial Narrow</vt:lpstr>
      <vt:lpstr>Calibri</vt:lpstr>
      <vt:lpstr>Calibri Light</vt:lpstr>
      <vt:lpstr>Consolas</vt:lpstr>
      <vt:lpstr>Garamond</vt:lpstr>
      <vt:lpstr>Times New Roman</vt:lpstr>
      <vt:lpstr>Verdana</vt:lpstr>
      <vt:lpstr>Wingdings</vt:lpstr>
      <vt:lpstr>Office Theme</vt:lpstr>
      <vt:lpstr>PISANJE PREDLOGA PROJEKTA</vt:lpstr>
      <vt:lpstr>Šta je projekat?</vt:lpstr>
      <vt:lpstr>Šta je projekat?</vt:lpstr>
      <vt:lpstr>Šta je predlog projekta?</vt:lpstr>
      <vt:lpstr>Funkcije predloga projekta?</vt:lpstr>
      <vt:lpstr>Pre pisanja predloga projekta:</vt:lpstr>
      <vt:lpstr>Finansijer je resurs</vt:lpstr>
      <vt:lpstr>Razrada ideje u projekat </vt:lpstr>
      <vt:lpstr>Pristupi planiranju/pisanju projektnih predloga</vt:lpstr>
      <vt:lpstr>Šta je PCM?</vt:lpstr>
      <vt:lpstr>Projektni ciklus </vt:lpstr>
      <vt:lpstr>PCM</vt:lpstr>
      <vt:lpstr>Osnovni model projektnog ciklusa - faze: </vt:lpstr>
      <vt:lpstr>STRUKTURA PROJEKTA</vt:lpstr>
      <vt:lpstr>Komponente predloga projekta  </vt:lpstr>
      <vt:lpstr>Propratno pismo </vt:lpstr>
      <vt:lpstr>Naslovna strana</vt:lpstr>
      <vt:lpstr>Sažetak projekta </vt:lpstr>
      <vt:lpstr>Uvod</vt:lpstr>
      <vt:lpstr>Obrazloženje problema / potreba </vt:lpstr>
      <vt:lpstr>Ciljevi </vt:lpstr>
      <vt:lpstr>Opšti i specifični ciljevi</vt:lpstr>
      <vt:lpstr>Indikatori</vt:lpstr>
      <vt:lpstr>Ciljne grupe</vt:lpstr>
      <vt:lpstr>Aktivnosti</vt:lpstr>
      <vt:lpstr>GANTogram aktivnosti: </vt:lpstr>
      <vt:lpstr>Očekivani rezultati</vt:lpstr>
      <vt:lpstr>Evaluacija – ocenjivanje projekta</vt:lpstr>
      <vt:lpstr>Evaluacija - tehnike</vt:lpstr>
      <vt:lpstr>Prošlo i buduće finansiranje (održivost)</vt:lpstr>
      <vt:lpstr>Prilozi</vt:lpstr>
      <vt:lpstr>Razlozi za odbijanje projekta</vt:lpstr>
      <vt:lpstr>Završne napomene</vt:lpstr>
      <vt:lpstr>Pitanja!   milutinovic.dragan@gmail.com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PREDLOGA PROJEKTA</dc:title>
  <dc:creator>Dragan Milutinovic</dc:creator>
  <cp:lastModifiedBy>Dragan Milutinovic</cp:lastModifiedBy>
  <cp:revision>10</cp:revision>
  <dcterms:created xsi:type="dcterms:W3CDTF">2008-01-29T17:14:44Z</dcterms:created>
  <dcterms:modified xsi:type="dcterms:W3CDTF">2017-05-09T14:53:42Z</dcterms:modified>
</cp:coreProperties>
</file>