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4" r:id="rId3"/>
    <p:sldId id="265" r:id="rId4"/>
    <p:sldId id="257" r:id="rId5"/>
    <p:sldId id="258" r:id="rId6"/>
    <p:sldId id="259" r:id="rId7"/>
    <p:sldId id="273" r:id="rId8"/>
    <p:sldId id="274" r:id="rId9"/>
    <p:sldId id="270" r:id="rId10"/>
    <p:sldId id="261" r:id="rId11"/>
    <p:sldId id="271" r:id="rId12"/>
    <p:sldId id="262" r:id="rId13"/>
    <p:sldId id="275" r:id="rId14"/>
    <p:sldId id="266" r:id="rId15"/>
    <p:sldId id="276" r:id="rId16"/>
    <p:sldId id="268" r:id="rId17"/>
    <p:sldId id="269" r:id="rId18"/>
    <p:sldId id="263" r:id="rId19"/>
    <p:sldId id="272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F9D"/>
    <a:srgbClr val="FFEA81"/>
    <a:srgbClr val="ACEDA7"/>
    <a:srgbClr val="D3D3D3"/>
    <a:srgbClr val="C8C8C8"/>
    <a:srgbClr val="DDDDDD"/>
    <a:srgbClr val="C4C4C4"/>
    <a:srgbClr val="80D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60" autoAdjust="0"/>
  </p:normalViewPr>
  <p:slideViewPr>
    <p:cSldViewPr>
      <p:cViewPr varScale="1">
        <p:scale>
          <a:sx n="72" d="100"/>
          <a:sy n="72" d="100"/>
        </p:scale>
        <p:origin x="107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sr-Latn-R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sr-Latn-R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sr-Latn-R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6709D8D-F457-4F33-9C4A-B29770B307D4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77119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sr-Latn-R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sr-Latn-RS"/>
          </a:p>
        </p:txBody>
      </p:sp>
      <p:sp>
        <p:nvSpPr>
          <p:cNvPr id="307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sr-Latn-R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7ACC5CF-2FE1-4347-9833-16D51CC77411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9728463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0BBFDF-CA93-4816-9569-E0A8505A7D20}" type="slidenum">
              <a:rPr lang="en-US" altLang="sr-Latn-RS"/>
              <a:pPr/>
              <a:t>14</a:t>
            </a:fld>
            <a:endParaRPr lang="en-US" altLang="sr-Latn-R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sr-Latn-RS" altLang="sr-Latn-RS"/>
          </a:p>
        </p:txBody>
      </p:sp>
      <p:sp>
        <p:nvSpPr>
          <p:cNvPr id="31747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13056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909A24-4CE8-46E9-B4EA-9CCB0841A55A}" type="slidenum">
              <a:rPr lang="en-US" altLang="sr-Latn-RS"/>
              <a:pPr/>
              <a:t>16</a:t>
            </a:fld>
            <a:endParaRPr lang="en-US" altLang="sr-Latn-R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sr-Latn-RS" altLang="sr-Latn-RS"/>
          </a:p>
        </p:txBody>
      </p:sp>
      <p:sp>
        <p:nvSpPr>
          <p:cNvPr id="34819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4174429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EF53E1-E0E6-4F9B-8836-7FEFFF4FE3FB}" type="slidenum">
              <a:rPr lang="en-US" altLang="sr-Latn-RS"/>
              <a:pPr/>
              <a:t>17</a:t>
            </a:fld>
            <a:endParaRPr lang="en-US" altLang="sr-Latn-R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sr-Latn-RS" altLang="sr-Latn-RS"/>
          </a:p>
        </p:txBody>
      </p:sp>
      <p:sp>
        <p:nvSpPr>
          <p:cNvPr id="36867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02146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sr-Latn-RS" noProof="0" smtClean="0"/>
              <a:t>Click to edit Master subtitle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0089D9F-D42A-42E0-A2C0-6F3DD5C0D305}" type="slidenum">
              <a:rPr lang="en-US" altLang="sr-Latn-RS"/>
              <a:pPr/>
              <a:t>‹#›</a:t>
            </a:fld>
            <a:endParaRPr lang="en-US" altLang="sr-Latn-RS"/>
          </a:p>
        </p:txBody>
      </p:sp>
      <p:grpSp>
        <p:nvGrpSpPr>
          <p:cNvPr id="23558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23559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sr-Latn-RS" altLang="sr-Latn-RS"/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sr-Latn-RS" altLang="sr-Latn-RS" sz="2400">
                <a:latin typeface="Times New Roman" panose="02020603050405020304" pitchFamily="18" charset="0"/>
              </a:endParaRPr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sr-Latn-RS" altLang="sr-Latn-RS" sz="2400">
                <a:latin typeface="Times New Roman" panose="02020603050405020304" pitchFamily="18" charset="0"/>
              </a:endParaRPr>
            </a:p>
          </p:txBody>
        </p:sp>
        <p:sp>
          <p:nvSpPr>
            <p:cNvPr id="23562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000 w 1000"/>
                <a:gd name="T1" fmla="*/ 1000 h 1000"/>
                <a:gd name="T2" fmla="*/ 0 w 1000"/>
                <a:gd name="T3" fmla="*/ 1000 h 1000"/>
                <a:gd name="T4" fmla="*/ 0 w 1000"/>
                <a:gd name="T5" fmla="*/ 0 h 1000"/>
                <a:gd name="T6" fmla="*/ 1000 w 1000"/>
                <a:gd name="T7" fmla="*/ 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r-Latn-RS"/>
            </a:p>
          </p:txBody>
        </p:sp>
        <p:sp>
          <p:nvSpPr>
            <p:cNvPr id="23563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000 w 1000"/>
                <a:gd name="T3" fmla="*/ 0 h 1000"/>
                <a:gd name="T4" fmla="*/ 1000 w 1000"/>
                <a:gd name="T5" fmla="*/ 1000 h 1000"/>
                <a:gd name="T6" fmla="*/ 0 w 1000"/>
                <a:gd name="T7" fmla="*/ 100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r-Latn-RS"/>
            </a:p>
          </p:txBody>
        </p:sp>
      </p:grpSp>
      <p:sp>
        <p:nvSpPr>
          <p:cNvPr id="2356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altLang="sr-Latn-RS" noProof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B88B40-2DCE-447C-BB4D-6CD38BAC822B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99873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3CA750-D4D4-43DE-AA16-3C6B328868A6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09014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20B16E-399F-427D-B842-3E88E9AFACF3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104176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7358D-8485-49C3-A27C-DC675856EE3A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366805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CC6EEC-1237-40C0-8318-321A6D39F067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98918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27987E-8105-4EA2-AF89-3FEB39838558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96532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AE1131-2A96-4A22-BEC4-268A0E7962EB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60106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762E3D-E795-490C-A9A7-7DECA870482E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69289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E8DF38-4D30-4311-AD1F-12724ADCE7CA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724631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A7B722-6372-4F9A-9EC1-853473DBBEC5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9450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sr-Latn-RS" altLang="sr-Latn-RS" sz="2400">
              <a:latin typeface="Times New Roman" panose="02020603050405020304" pitchFamily="18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sr-Latn-RS" altLang="sr-Latn-RS" sz="2400">
              <a:latin typeface="Times New Roman" panose="02020603050405020304" pitchFamily="18" charset="0"/>
            </a:endParaRP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 altLang="sr-Latn-R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sr-Latn-RS"/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7788704-97A2-4859-BFAC-FF9D85B089E4}" type="slidenum">
              <a:rPr lang="en-US" altLang="sr-Latn-RS"/>
              <a:pPr/>
              <a:t>‹#›</a:t>
            </a:fld>
            <a:endParaRPr lang="en-US" altLang="sr-Latn-RS"/>
          </a:p>
        </p:txBody>
      </p:sp>
      <p:sp>
        <p:nvSpPr>
          <p:cNvPr id="22537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000 w 1000"/>
              <a:gd name="T1" fmla="*/ 1000 h 1000"/>
              <a:gd name="T2" fmla="*/ 0 w 1000"/>
              <a:gd name="T3" fmla="*/ 1000 h 1000"/>
              <a:gd name="T4" fmla="*/ 0 w 1000"/>
              <a:gd name="T5" fmla="*/ 0 h 1000"/>
              <a:gd name="T6" fmla="*/ 1000 w 1000"/>
              <a:gd name="T7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r-Latn-RS"/>
          </a:p>
        </p:txBody>
      </p:sp>
      <p:sp>
        <p:nvSpPr>
          <p:cNvPr id="22538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000 w 1000"/>
              <a:gd name="T3" fmla="*/ 0 h 1000"/>
              <a:gd name="T4" fmla="*/ 1000 w 1000"/>
              <a:gd name="T5" fmla="*/ 1000 h 1000"/>
              <a:gd name="T6" fmla="*/ 0 w 1000"/>
              <a:gd name="T7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¡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¡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2" name="Picture 6" descr="j0222015"/>
          <p:cNvPicPr>
            <a:picLocks noChangeAspect="1" noChangeArrowheads="1"/>
          </p:cNvPicPr>
          <p:nvPr/>
        </p:nvPicPr>
        <p:blipFill>
          <a:blip r:embed="rId2" cstate="print">
            <a:lum bright="-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590800"/>
            <a:ext cx="58674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676400"/>
            <a:ext cx="8686800" cy="1143000"/>
          </a:xfrm>
        </p:spPr>
        <p:txBody>
          <a:bodyPr/>
          <a:lstStyle/>
          <a:p>
            <a:pPr algn="ctr"/>
            <a:r>
              <a:rPr lang="sr-Latn-CS" altLang="sr-Latn-RS" sz="48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BUDŽET</a:t>
            </a:r>
            <a:endParaRPr lang="en-US" altLang="sr-Latn-RS" sz="48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81000" y="5105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4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4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4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4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sr-Latn-CS" altLang="sr-Latn-RS" sz="37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Dragan Milutinović</a:t>
            </a:r>
            <a:br>
              <a:rPr lang="sr-Latn-CS" altLang="sr-Latn-RS" sz="37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sr-Latn-RS" sz="37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</a:t>
            </a:r>
            <a:r>
              <a:rPr lang="sr-Latn-CS" altLang="sr-Latn-RS" sz="37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lutinovic</a:t>
            </a:r>
            <a:r>
              <a:rPr lang="en-US" altLang="sr-Latn-RS" sz="37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en-US" altLang="sr-Latn-RS" sz="37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dragan</a:t>
            </a:r>
            <a:r>
              <a:rPr lang="sr-Latn-CS" altLang="sr-Latn-RS" sz="37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@</a:t>
            </a:r>
            <a:r>
              <a:rPr lang="en-US" altLang="sr-Latn-RS" sz="37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gmail</a:t>
            </a:r>
            <a:r>
              <a:rPr lang="sr-Latn-CS" altLang="sr-Latn-RS" sz="37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sr-Latn-CS" altLang="sr-Latn-RS" sz="37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</a:t>
            </a:r>
            <a:endParaRPr lang="en-US" altLang="sr-Latn-RS" sz="3600" b="1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sr-Latn-RS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Primer budžeta</a:t>
            </a:r>
            <a:endParaRPr lang="en-US" altLang="sr-Latn-RS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7226" name="Group 8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194204"/>
              </p:ext>
            </p:extLst>
          </p:nvPr>
        </p:nvGraphicFramePr>
        <p:xfrm>
          <a:off x="891381" y="2209800"/>
          <a:ext cx="7239000" cy="4241797"/>
        </p:xfrm>
        <a:graphic>
          <a:graphicData uri="http://schemas.openxmlformats.org/drawingml/2006/table">
            <a:tbl>
              <a:tblPr/>
              <a:tblGrid>
                <a:gridCol w="3619500"/>
                <a:gridCol w="3619500"/>
              </a:tblGrid>
              <a:tr h="6059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79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38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762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1460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sr-Latn-CS" altLang="sr-Latn-R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Opis</a:t>
                      </a:r>
                      <a:endParaRPr kumimoji="0" lang="en-US" altLang="sr-Latn-R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79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38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762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1460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sr-Latn-CS" altLang="sr-Latn-R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Svega</a:t>
                      </a:r>
                      <a:endParaRPr kumimoji="0" lang="en-US" altLang="sr-Latn-R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r-Latn-R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Ljudski</a:t>
                      </a:r>
                      <a:r>
                        <a:rPr kumimoji="0" lang="en-US" altLang="sr-Latn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sr-Latn-R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resursi</a:t>
                      </a:r>
                      <a:endParaRPr kumimoji="0" lang="en-US" altLang="sr-Latn-R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sr-Latn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$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r-Latn-R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Putovanja</a:t>
                      </a:r>
                      <a:endParaRPr kumimoji="0" lang="en-US" altLang="sr-Latn-R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sr-Latn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$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9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79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38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762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1460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r-Latn-R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Oprema</a:t>
                      </a:r>
                      <a:r>
                        <a:rPr kumimoji="0" lang="en-US" altLang="sr-Latn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sr-Latn-R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kumimoji="0" lang="en-US" altLang="sr-Latn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sr-Latn-R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materijal</a:t>
                      </a:r>
                      <a:endParaRPr kumimoji="0" lang="en-US" altLang="sr-Latn-R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79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38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762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1460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r-Latn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$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9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79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38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762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1460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r-Latn-R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Troškovi</a:t>
                      </a:r>
                      <a:r>
                        <a:rPr kumimoji="0" lang="en-US" altLang="sr-Latn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sr-Latn-R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kancelarije</a:t>
                      </a:r>
                      <a:endParaRPr kumimoji="0" lang="en-US" altLang="sr-Latn-R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79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38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762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1460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r-Latn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$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r-Latn-R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Ostali</a:t>
                      </a:r>
                      <a:r>
                        <a:rPr kumimoji="0" lang="en-US" altLang="sr-Latn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sr-Latn-R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troškovi</a:t>
                      </a:r>
                      <a:endParaRPr kumimoji="0" lang="en-US" altLang="sr-Latn-R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sr-Latn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$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9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79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38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762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1460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sr-Latn-CS" altLang="sr-Latn-R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Svega</a:t>
                      </a:r>
                      <a:endParaRPr kumimoji="0" lang="en-US" altLang="sr-Latn-R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-7938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-238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-762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-1460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-146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sr-Latn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$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sr-Latn-RS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Primer budžeta (detaljno)</a:t>
            </a:r>
            <a:endParaRPr lang="en-US" altLang="sr-Latn-RS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4309" name="Picture 23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52600"/>
            <a:ext cx="7132638" cy="470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sr-Latn-RS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Budžet i tražena sredstva</a:t>
            </a:r>
            <a:endParaRPr lang="en-US" altLang="sr-Latn-RS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172325" cy="356235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sr-Latn-CS" altLang="sr-Latn-RS" sz="3600"/>
              <a:t>Iznos traženih sredstava granta nije isto što i budžet projekta. Budžet projekta je uvek veći.</a:t>
            </a:r>
            <a:endParaRPr lang="en-US" altLang="sr-Latn-RS"/>
          </a:p>
        </p:txBody>
      </p:sp>
      <p:pic>
        <p:nvPicPr>
          <p:cNvPr id="18436" name="Picture 4" descr="j0300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657600"/>
            <a:ext cx="3252788" cy="274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r-Latn-RS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</a:t>
            </a:r>
            <a:r>
              <a:rPr lang="sr-Latn-CS" altLang="sr-Latn-RS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 </a:t>
            </a:r>
            <a:r>
              <a:rPr lang="en-US" altLang="sr-Latn-RS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pripreme bud</a:t>
            </a:r>
            <a:r>
              <a:rPr lang="sr-Latn-CS" altLang="sr-Latn-RS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žeta</a:t>
            </a:r>
            <a:endParaRPr lang="en-US" altLang="sr-Latn-RS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25475" indent="-350838" defTabSz="715963">
              <a:tabLst>
                <a:tab pos="92075" algn="l"/>
                <a:tab pos="274638" algn="l"/>
                <a:tab pos="365125" algn="l"/>
                <a:tab pos="625475" algn="l"/>
                <a:tab pos="715963" algn="l"/>
                <a:tab pos="1249363" algn="l"/>
                <a:tab pos="2514600" algn="l"/>
                <a:tab pos="2697163" algn="l"/>
              </a:tabLst>
            </a:pPr>
            <a:r>
              <a:rPr lang="en-US" altLang="sr-Latn-RS"/>
              <a:t>Detaljna analiza aktivnosti </a:t>
            </a:r>
          </a:p>
          <a:p>
            <a:pPr marL="625475" indent="-350838" defTabSz="715963">
              <a:tabLst>
                <a:tab pos="92075" algn="l"/>
                <a:tab pos="274638" algn="l"/>
                <a:tab pos="365125" algn="l"/>
                <a:tab pos="625475" algn="l"/>
                <a:tab pos="715963" algn="l"/>
                <a:tab pos="1249363" algn="l"/>
                <a:tab pos="2514600" algn="l"/>
                <a:tab pos="2697163" algn="l"/>
              </a:tabLst>
            </a:pPr>
            <a:r>
              <a:rPr lang="en-US" altLang="sr-Latn-RS"/>
              <a:t>Definisanje potrebnih sredstava za postizanje cilja</a:t>
            </a:r>
          </a:p>
          <a:p>
            <a:pPr marL="625475" indent="-350838" defTabSz="715963">
              <a:tabLst>
                <a:tab pos="92075" algn="l"/>
                <a:tab pos="274638" algn="l"/>
                <a:tab pos="365125" algn="l"/>
                <a:tab pos="625475" algn="l"/>
                <a:tab pos="715963" algn="l"/>
                <a:tab pos="1249363" algn="l"/>
                <a:tab pos="2514600" algn="l"/>
                <a:tab pos="2697163" algn="l"/>
              </a:tabLst>
            </a:pPr>
            <a:r>
              <a:rPr lang="en-US" altLang="sr-Latn-RS"/>
              <a:t>Prilagođavanje predviđenih troškova formatu donatora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931863" y="762000"/>
            <a:ext cx="7158037" cy="747713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r>
              <a:rPr lang="sr-Latn-CS" altLang="sr-Latn-RS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Priprema budžeta</a:t>
            </a:r>
            <a:endParaRPr lang="en-US" altLang="sr-Latn-RS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3962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sr-Latn-CS" altLang="sr-Latn-RS"/>
              <a:t>Specificirajte i prikažite sve troškove</a:t>
            </a:r>
            <a:r>
              <a:rPr lang="en-US" altLang="sr-Latn-RS"/>
              <a:t> </a:t>
            </a:r>
          </a:p>
          <a:p>
            <a:r>
              <a:rPr lang="sr-Latn-CS" altLang="sr-Latn-RS"/>
              <a:t>Budžet proizilazi iz plana aktivnosti</a:t>
            </a:r>
            <a:endParaRPr lang="en-US" altLang="sr-Latn-RS"/>
          </a:p>
          <a:p>
            <a:r>
              <a:rPr lang="sr-Latn-CS" altLang="sr-Latn-RS"/>
              <a:t>Opravdajte budžetske pozicije</a:t>
            </a:r>
            <a:endParaRPr lang="en-US" altLang="sr-Latn-RS"/>
          </a:p>
          <a:p>
            <a:r>
              <a:rPr lang="sr-Latn-CS" altLang="sr-Latn-RS"/>
              <a:t>Ne precenjujte budžetske stavke</a:t>
            </a:r>
            <a:endParaRPr lang="en-US" altLang="sr-Latn-RS"/>
          </a:p>
          <a:p>
            <a:r>
              <a:rPr lang="sr-Latn-CS" altLang="sr-Latn-RS"/>
              <a:t>Ne podcenjujte budžetske stavke</a:t>
            </a:r>
            <a:endParaRPr lang="en-US" altLang="sr-Latn-RS"/>
          </a:p>
          <a:p>
            <a:endParaRPr lang="en-US" altLang="sr-Latn-RS"/>
          </a:p>
        </p:txBody>
      </p:sp>
      <p:graphicFrame>
        <p:nvGraphicFramePr>
          <p:cNvPr id="29706" name="Object 10"/>
          <p:cNvGraphicFramePr>
            <a:graphicFrameLocks noChangeAspect="1"/>
          </p:cNvGraphicFramePr>
          <p:nvPr/>
        </p:nvGraphicFramePr>
        <p:xfrm>
          <a:off x="7391400" y="2819400"/>
          <a:ext cx="1389063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Clip" r:id="rId4" imgW="2673000" imgH="3752640" progId="MS_ClipArt_Gallery.2">
                  <p:embed/>
                </p:oleObj>
              </mc:Choice>
              <mc:Fallback>
                <p:oleObj name="Clip" r:id="rId4" imgW="2673000" imgH="3752640" progId="MS_ClipArt_Gallery.2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819400"/>
                        <a:ext cx="1389063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r-Latn-RS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Imajte u vidu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sr-Latn-RS"/>
              <a:t>Da budžet mora da sadrži realne potrebe </a:t>
            </a:r>
          </a:p>
          <a:p>
            <a:r>
              <a:rPr lang="en-US" altLang="sr-Latn-RS"/>
              <a:t>Da iza dobre volje donatora stoji i interes </a:t>
            </a:r>
          </a:p>
          <a:p>
            <a:r>
              <a:rPr lang="sr-Latn-CS" altLang="sr-Latn-RS"/>
              <a:t>Da donator zna cene u našoj zemlji</a:t>
            </a:r>
          </a:p>
          <a:p>
            <a:r>
              <a:rPr lang="sr-Latn-CS" altLang="sr-Latn-RS"/>
              <a:t>Da sve što radite podleže kontroli donatora i organa naše zemlje</a:t>
            </a:r>
            <a:endParaRPr lang="en-US" altLang="sr-Latn-RS"/>
          </a:p>
          <a:p>
            <a:pPr>
              <a:buFont typeface="Wingdings" panose="05000000000000000000" pitchFamily="2" charset="2"/>
              <a:buNone/>
            </a:pPr>
            <a:endParaRPr lang="en-US" alt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xfrm>
            <a:off x="931863" y="700088"/>
            <a:ext cx="7158037" cy="90011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r>
              <a:rPr lang="sr-Latn-CS" altLang="sr-Latn-RS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Razlozi za odbijanje projekta </a:t>
            </a:r>
            <a:endParaRPr lang="en-US" altLang="sr-Latn-RS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362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sr-Latn-CS" altLang="sr-Latn-RS"/>
              <a:t>Nerealan budžet</a:t>
            </a:r>
            <a:r>
              <a:rPr lang="en-US" altLang="sr-Latn-RS"/>
              <a:t> </a:t>
            </a:r>
          </a:p>
          <a:p>
            <a:r>
              <a:rPr lang="sr-Latn-CS" altLang="sr-Latn-RS"/>
              <a:t>Troškovi nisu u proporciji sa očekivanim koristima od projekta</a:t>
            </a:r>
            <a:endParaRPr lang="en-US" altLang="sr-Latn-RS"/>
          </a:p>
        </p:txBody>
      </p:sp>
      <p:pic>
        <p:nvPicPr>
          <p:cNvPr id="33803" name="Picture 11" descr="j028603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673475"/>
            <a:ext cx="2944813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7158038" cy="976313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r>
              <a:rPr lang="sr-Latn-CS" altLang="sr-Latn-RS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Razlozi za neuspeh projekta </a:t>
            </a:r>
            <a:endParaRPr lang="en-US" altLang="sr-Latn-RS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2438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sr-Latn-CS" altLang="sr-Latn-RS"/>
              <a:t>Nisu predvidjeni svi troškovi</a:t>
            </a:r>
          </a:p>
          <a:p>
            <a:r>
              <a:rPr lang="sr-Latn-CS" altLang="sr-Latn-RS"/>
              <a:t>Nisu opravdani svi troškovi</a:t>
            </a:r>
          </a:p>
          <a:p>
            <a:r>
              <a:rPr lang="sr-Latn-CS" altLang="sr-Latn-RS"/>
              <a:t>Nije obezbedjeno sopstveno učešće</a:t>
            </a:r>
          </a:p>
          <a:p>
            <a:r>
              <a:rPr lang="sr-Latn-CS" altLang="sr-Latn-RS"/>
              <a:t>Troškovi nisu pratili budžet</a:t>
            </a:r>
          </a:p>
        </p:txBody>
      </p:sp>
      <p:pic>
        <p:nvPicPr>
          <p:cNvPr id="35847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343400"/>
            <a:ext cx="2590800" cy="21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sr-Latn-RS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Rečnik</a:t>
            </a:r>
            <a:endParaRPr lang="en-US" altLang="sr-Latn-RS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67818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sr-Latn-RS" sz="2800"/>
              <a:t>Grant = </a:t>
            </a:r>
            <a:r>
              <a:rPr lang="sr-Latn-CS" altLang="sr-Latn-RS" sz="2800"/>
              <a:t>novac</a:t>
            </a:r>
            <a:endParaRPr lang="en-US" altLang="sr-Latn-RS" sz="2800"/>
          </a:p>
          <a:p>
            <a:pPr>
              <a:lnSpc>
                <a:spcPct val="90000"/>
              </a:lnSpc>
            </a:pPr>
            <a:r>
              <a:rPr lang="sr-Latn-CS" altLang="sr-Latn-RS" sz="2800"/>
              <a:t>Davalac g</a:t>
            </a:r>
            <a:r>
              <a:rPr lang="en-US" altLang="sr-Latn-RS" sz="2800"/>
              <a:t>rant</a:t>
            </a:r>
            <a:r>
              <a:rPr lang="sr-Latn-CS" altLang="sr-Latn-RS" sz="2800"/>
              <a:t>a</a:t>
            </a:r>
            <a:r>
              <a:rPr lang="en-US" altLang="sr-Latn-RS" sz="2800"/>
              <a:t> = </a:t>
            </a:r>
            <a:r>
              <a:rPr lang="sr-Latn-CS" altLang="sr-Latn-RS" sz="2800"/>
              <a:t>organizacija koja finansira projekat</a:t>
            </a:r>
            <a:endParaRPr lang="en-US" altLang="sr-Latn-RS" sz="2800"/>
          </a:p>
          <a:p>
            <a:pPr>
              <a:lnSpc>
                <a:spcPct val="90000"/>
              </a:lnSpc>
            </a:pPr>
            <a:r>
              <a:rPr lang="en-US" altLang="sr-Latn-RS" sz="2800"/>
              <a:t>Grant program = </a:t>
            </a:r>
            <a:r>
              <a:rPr lang="sr-Latn-CS" altLang="sr-Latn-RS" sz="2800"/>
              <a:t>šta davalac granta finansira</a:t>
            </a:r>
            <a:endParaRPr lang="en-US" altLang="sr-Latn-RS" sz="2800"/>
          </a:p>
          <a:p>
            <a:pPr>
              <a:lnSpc>
                <a:spcPct val="90000"/>
              </a:lnSpc>
            </a:pPr>
            <a:r>
              <a:rPr lang="sr-Latn-CS" altLang="sr-Latn-RS" sz="2800"/>
              <a:t>Zahtev za grantom</a:t>
            </a:r>
            <a:r>
              <a:rPr lang="en-US" altLang="sr-Latn-RS" sz="2800"/>
              <a:t> = </a:t>
            </a:r>
            <a:r>
              <a:rPr lang="sr-Latn-CS" altLang="sr-Latn-RS" sz="2800"/>
              <a:t>količina novca koja se traži od davaoca granta</a:t>
            </a:r>
            <a:endParaRPr lang="en-US" altLang="sr-Latn-RS" sz="2800"/>
          </a:p>
          <a:p>
            <a:pPr>
              <a:lnSpc>
                <a:spcPct val="90000"/>
              </a:lnSpc>
            </a:pPr>
            <a:r>
              <a:rPr lang="sr-Latn-CS" altLang="sr-Latn-RS" sz="2800"/>
              <a:t>Ukupni projektni budžet</a:t>
            </a:r>
            <a:r>
              <a:rPr lang="en-US" altLang="sr-Latn-RS" sz="2800"/>
              <a:t> = </a:t>
            </a:r>
            <a:r>
              <a:rPr lang="sr-Latn-CS" altLang="sr-Latn-RS" sz="2800"/>
              <a:t>zbir svih troškova iz svih izvora koji su neophodni da bi se projekat realizovao</a:t>
            </a:r>
            <a:endParaRPr lang="en-US" altLang="sr-Latn-RS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04800"/>
            <a:ext cx="7661275" cy="17526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r-Latn-CS" altLang="sr-Latn-RS" sz="66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Hvala na pažnji!!!</a:t>
            </a:r>
            <a:endParaRPr lang="en-US" altLang="sr-Latn-RS" sz="66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304800" y="52578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0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4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4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4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4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sr-Latn-RS" sz="37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sr-Latn-CS" altLang="sr-Latn-RS" sz="37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ilutinovic</a:t>
            </a:r>
            <a:r>
              <a:rPr lang="en-US" altLang="sr-Latn-RS" sz="37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en-US" altLang="sr-Latn-RS" sz="37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dragan</a:t>
            </a:r>
            <a:r>
              <a:rPr lang="sr-Latn-CS" altLang="sr-Latn-RS" sz="37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@</a:t>
            </a:r>
            <a:r>
              <a:rPr lang="en-US" altLang="sr-Latn-RS" sz="37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gmail</a:t>
            </a:r>
            <a:r>
              <a:rPr lang="sr-Latn-CS" altLang="sr-Latn-RS" sz="37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sr-Latn-CS" altLang="sr-Latn-RS" sz="37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</a:t>
            </a:r>
            <a:endParaRPr lang="en-US" altLang="sr-Latn-RS" sz="36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6087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86000"/>
            <a:ext cx="2743200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altLang="sr-Latn-RS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Tri faze budžetskog ciklusa</a:t>
            </a:r>
            <a:endParaRPr lang="en-US" altLang="sr-Latn-RS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0988" y="2330450"/>
            <a:ext cx="7059612" cy="376555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sr-Latn-CS" altLang="sr-Latn-RS"/>
              <a:t>Priprema</a:t>
            </a:r>
            <a:endParaRPr lang="en-US" altLang="sr-Latn-RS"/>
          </a:p>
          <a:p>
            <a:pPr marL="609600" indent="-609600">
              <a:buFontTx/>
              <a:buAutoNum type="arabicPeriod"/>
            </a:pPr>
            <a:r>
              <a:rPr lang="sr-Latn-CS" altLang="sr-Latn-RS"/>
              <a:t>Izvršenje</a:t>
            </a:r>
            <a:endParaRPr lang="en-US" altLang="sr-Latn-RS"/>
          </a:p>
          <a:p>
            <a:pPr marL="609600" indent="-609600">
              <a:buFontTx/>
              <a:buAutoNum type="arabicPeriod"/>
            </a:pPr>
            <a:r>
              <a:rPr lang="sr-Latn-CS" altLang="sr-Latn-RS"/>
              <a:t>Kontrola</a:t>
            </a:r>
            <a:endParaRPr lang="en-US" altLang="sr-Latn-RS"/>
          </a:p>
        </p:txBody>
      </p:sp>
      <p:pic>
        <p:nvPicPr>
          <p:cNvPr id="27654" name="Picture 6" descr="j014948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905000"/>
            <a:ext cx="4176713" cy="424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7" name="Picture 5" descr="Picture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3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1524000"/>
            <a:ext cx="7010400" cy="5167313"/>
          </a:xfrm>
          <a:ln/>
        </p:spPr>
      </p:pic>
      <p:sp>
        <p:nvSpPr>
          <p:cNvPr id="28678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sr-Latn-CS" altLang="sr-Latn-RS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Niko nije savršen...</a:t>
            </a:r>
            <a:endParaRPr lang="en-US" altLang="sr-Latn-RS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sr-Latn-RS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sr-Latn-RS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Defi</a:t>
            </a:r>
            <a:r>
              <a:rPr lang="sr-Latn-CS" altLang="sr-Latn-RS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nicije</a:t>
            </a:r>
            <a:endParaRPr lang="en-US" altLang="sr-Latn-RS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3048000"/>
            <a:ext cx="6667500" cy="24384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sr-Latn-CS" altLang="sr-Latn-RS" sz="2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Obrazac budžeta</a:t>
            </a:r>
            <a:r>
              <a:rPr lang="en-US" altLang="sr-Latn-RS" sz="2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</a:t>
            </a:r>
            <a:r>
              <a:rPr lang="en-US" altLang="sr-Latn-RS" sz="2800"/>
              <a:t> </a:t>
            </a:r>
            <a:r>
              <a:rPr lang="sr-Latn-CS" altLang="sr-Latn-RS" sz="2800"/>
              <a:t>ovo je forma koju traže donatori</a:t>
            </a:r>
            <a:endParaRPr lang="en-US" altLang="sr-Latn-RS" sz="2800"/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sr-Latn-CS" altLang="sr-Latn-RS" sz="2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Projektni budžet</a:t>
            </a:r>
            <a:r>
              <a:rPr lang="en-US" altLang="sr-Latn-RS" sz="2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</a:t>
            </a:r>
            <a:r>
              <a:rPr lang="en-US" altLang="sr-Latn-RS" sz="2800"/>
              <a:t> </a:t>
            </a:r>
            <a:r>
              <a:rPr lang="sr-Latn-CS" altLang="sr-Latn-RS" sz="2800"/>
              <a:t>finansijski plan za unapred definisani period baziran na procenjenim troškovima</a:t>
            </a:r>
            <a:endParaRPr lang="en-US" altLang="sr-Latn-RS" sz="2800"/>
          </a:p>
          <a:p>
            <a:pPr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None/>
            </a:pPr>
            <a:endParaRPr lang="en-US" altLang="sr-Latn-RS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sr-Latn-RS" sz="50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r-Latn-CS" altLang="sr-Latn-RS" sz="42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Projektni budžet ...</a:t>
            </a:r>
            <a:endParaRPr lang="en-US" altLang="sr-Latn-RS" sz="42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1500" y="1828800"/>
            <a:ext cx="3810000" cy="4572000"/>
          </a:xfrm>
        </p:spPr>
        <p:txBody>
          <a:bodyPr/>
          <a:lstStyle/>
          <a:p>
            <a:r>
              <a:rPr lang="sr-Latn-CS" altLang="sr-Latn-RS" sz="2400"/>
              <a:t>Prati projektne aktivnosti</a:t>
            </a:r>
            <a:endParaRPr lang="en-US" altLang="sr-Latn-RS" sz="2400"/>
          </a:p>
          <a:p>
            <a:r>
              <a:rPr lang="sr-Latn-CS" altLang="sr-Latn-RS" sz="2400"/>
              <a:t>Objašnjava aktivnosti sa tačke trošenja novca</a:t>
            </a:r>
            <a:endParaRPr lang="en-US" altLang="sr-Latn-RS" sz="2400"/>
          </a:p>
          <a:p>
            <a:r>
              <a:rPr lang="sr-Latn-CS" altLang="sr-Latn-RS" sz="2400"/>
              <a:t>Odnosi se na odredjeni vremenski period</a:t>
            </a:r>
            <a:endParaRPr lang="en-US" altLang="sr-Latn-RS" sz="2400"/>
          </a:p>
          <a:p>
            <a:r>
              <a:rPr lang="sr-Latn-CS" altLang="sr-Latn-RS" sz="2400"/>
              <a:t>Predstavlja plan</a:t>
            </a:r>
            <a:endParaRPr lang="en-US" altLang="sr-Latn-RS" sz="2400"/>
          </a:p>
          <a:p>
            <a:r>
              <a:rPr lang="sr-Latn-CS" altLang="sr-Latn-RS" sz="2400"/>
              <a:t>Detaljan je...</a:t>
            </a:r>
            <a:endParaRPr lang="en-US" altLang="sr-Latn-RS" sz="2400"/>
          </a:p>
          <a:p>
            <a:r>
              <a:rPr lang="sr-Latn-CS" altLang="sr-Latn-RS" sz="2400"/>
              <a:t>Sadrži procenjene troškove</a:t>
            </a:r>
            <a:endParaRPr lang="en-US" altLang="sr-Latn-RS" sz="240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33900" y="1371600"/>
            <a:ext cx="3467100" cy="4953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sr-Latn-RS" sz="2400"/>
          </a:p>
          <a:p>
            <a:r>
              <a:rPr lang="sr-Latn-CS" altLang="sr-Latn-RS" sz="2400"/>
              <a:t>Sadrži različite vrednosti izračunate za različite svrhe</a:t>
            </a:r>
            <a:endParaRPr lang="en-US" altLang="sr-Latn-RS" sz="2400"/>
          </a:p>
          <a:p>
            <a:r>
              <a:rPr lang="sr-Latn-CS" altLang="sr-Latn-RS" sz="2400"/>
              <a:t>Uključuje sve troškove iz svih izvora</a:t>
            </a:r>
            <a:endParaRPr lang="en-US" altLang="sr-Latn-RS" sz="2400"/>
          </a:p>
          <a:p>
            <a:r>
              <a:rPr lang="sr-Latn-CS" altLang="sr-Latn-RS" sz="2400"/>
              <a:t>Uključuje prihode projekta</a:t>
            </a:r>
            <a:endParaRPr lang="en-US" altLang="sr-Latn-RS" sz="2400"/>
          </a:p>
          <a:p>
            <a:r>
              <a:rPr lang="sr-Latn-CS" altLang="sr-Latn-RS" sz="2400"/>
              <a:t>Ima medjuzbirove i konačnu ukupan iznos</a:t>
            </a:r>
            <a:endParaRPr lang="en-US" altLang="sr-Latn-R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sr-Latn-RS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Projektni budžet</a:t>
            </a:r>
            <a:endParaRPr lang="en-US" altLang="sr-Latn-RS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809750"/>
            <a:ext cx="6972300" cy="451485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sr-Latn-CS" altLang="sr-Latn-RS"/>
              <a:t>Projektni budžet je plan projekta sa finansijskog aspekta. On sadrži detaljne procene svih troškova i prihoda iz svih izvora, sa raspodelom sredstava neophodnih da se projektne aktivnosti realizuju u okviru planiranog vremena.</a:t>
            </a:r>
            <a:endParaRPr lang="en-US" altLang="sr-Latn-R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sr-Latn-RS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Projektni budžet</a:t>
            </a:r>
            <a:endParaRPr lang="en-US" altLang="sr-Latn-RS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sr-Latn-RS" sz="4400"/>
              <a:t>A</a:t>
            </a:r>
            <a:r>
              <a:rPr lang="sr-Latn-CS" altLang="sr-Latn-RS" sz="4400"/>
              <a:t>lat koji određuje projekat i njime</a:t>
            </a:r>
            <a:r>
              <a:rPr lang="en-US" altLang="sr-Latn-RS" sz="4400"/>
              <a:t> </a:t>
            </a:r>
            <a:r>
              <a:rPr lang="sr-Latn-CS" altLang="sr-Latn-RS" sz="4400"/>
              <a:t>upravlja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altLang="sr-Latn-RS" sz="4400"/>
          </a:p>
        </p:txBody>
      </p:sp>
      <p:pic>
        <p:nvPicPr>
          <p:cNvPr id="48133" name="Picture 5" descr="j025234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167063"/>
            <a:ext cx="4648200" cy="2827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sr-Latn-RS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Cilj</a:t>
            </a:r>
            <a:endParaRPr lang="en-US" altLang="sr-Latn-RS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661275" cy="4114800"/>
          </a:xfrm>
          <a:noFill/>
          <a:ln/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sr-Latn-CS" altLang="sr-Latn-RS" sz="4000"/>
              <a:t>Odoleti zahtevima donatora i preuzeti </a:t>
            </a:r>
            <a:r>
              <a:rPr lang="en-US" altLang="sr-Latn-RS" sz="4000"/>
              <a:t>kontrolu </a:t>
            </a:r>
            <a:r>
              <a:rPr lang="sr-Latn-CS" altLang="sr-Latn-RS" sz="4000"/>
              <a:t>nad projektom</a:t>
            </a:r>
          </a:p>
          <a:p>
            <a:pPr marL="1573213" lvl="2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sr-Latn-RS" sz="4400">
              <a:solidFill>
                <a:srgbClr val="F4FDFE"/>
              </a:solidFill>
            </a:endParaRPr>
          </a:p>
        </p:txBody>
      </p:sp>
      <p:pic>
        <p:nvPicPr>
          <p:cNvPr id="49157" name="Picture 5" descr="j023468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810000"/>
            <a:ext cx="3983038" cy="234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sr-Latn-RS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Pravilo br. 1</a:t>
            </a:r>
            <a:endParaRPr lang="en-US" altLang="sr-Latn-RS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438400"/>
            <a:ext cx="7661275" cy="4114800"/>
          </a:xfrm>
        </p:spPr>
        <p:txBody>
          <a:bodyPr/>
          <a:lstStyle/>
          <a:p>
            <a:r>
              <a:rPr lang="sr-Latn-CS" altLang="sr-Latn-RS" sz="4400"/>
              <a:t>Čitajte uputstvo!!!</a:t>
            </a:r>
            <a:endParaRPr lang="en-US" altLang="sr-Latn-RS" sz="4400"/>
          </a:p>
        </p:txBody>
      </p:sp>
      <p:pic>
        <p:nvPicPr>
          <p:cNvPr id="37892" name="Picture 4" descr="j01958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402013"/>
            <a:ext cx="2841625" cy="292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r-Latn-R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r-Latn-R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246</TotalTime>
  <Words>378</Words>
  <Application>Microsoft Office PowerPoint</Application>
  <PresentationFormat>On-screen Show (4:3)</PresentationFormat>
  <Paragraphs>82</Paragraphs>
  <Slides>19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Times New Roman</vt:lpstr>
      <vt:lpstr>Wingdings</vt:lpstr>
      <vt:lpstr>Axis</vt:lpstr>
      <vt:lpstr>Microsoft Clip Gallery</vt:lpstr>
      <vt:lpstr>BUDŽET</vt:lpstr>
      <vt:lpstr>Tri faze budžetskog ciklusa</vt:lpstr>
      <vt:lpstr> Niko nije savršen...</vt:lpstr>
      <vt:lpstr> Definicije</vt:lpstr>
      <vt:lpstr> Projektni budžet ...</vt:lpstr>
      <vt:lpstr> Projektni budžet</vt:lpstr>
      <vt:lpstr> Projektni budžet</vt:lpstr>
      <vt:lpstr> Cilj</vt:lpstr>
      <vt:lpstr>Pravilo br. 1</vt:lpstr>
      <vt:lpstr>Primer budžeta</vt:lpstr>
      <vt:lpstr>Primer budžeta (detaljno)</vt:lpstr>
      <vt:lpstr>Budžet i tražena sredstva</vt:lpstr>
      <vt:lpstr>Pre pripreme budžeta</vt:lpstr>
      <vt:lpstr>Priprema budžeta</vt:lpstr>
      <vt:lpstr>Imajte u vidu</vt:lpstr>
      <vt:lpstr>Razlozi za odbijanje projekta </vt:lpstr>
      <vt:lpstr>Razlozi za neuspeh projekta </vt:lpstr>
      <vt:lpstr>Rečnik</vt:lpstr>
      <vt:lpstr>PowerPoint Presentation</vt:lpstr>
    </vt:vector>
  </TitlesOfParts>
  <Company>University of Oklahoma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One, What Is a Budget?</dc:title>
  <dc:creator>Sophia Morren</dc:creator>
  <cp:lastModifiedBy>Dragan Milutinovic</cp:lastModifiedBy>
  <cp:revision>13</cp:revision>
  <cp:lastPrinted>1904-01-01T00:00:00Z</cp:lastPrinted>
  <dcterms:created xsi:type="dcterms:W3CDTF">2002-04-19T21:14:23Z</dcterms:created>
  <dcterms:modified xsi:type="dcterms:W3CDTF">2017-05-09T13:11:36Z</dcterms:modified>
</cp:coreProperties>
</file>